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4"/>
    <p:sldMasterId id="2147483692" r:id="rId5"/>
    <p:sldMasterId id="2147483694" r:id="rId6"/>
    <p:sldMasterId id="2147483698" r:id="rId7"/>
  </p:sldMasterIdLst>
  <p:notesMasterIdLst>
    <p:notesMasterId r:id="rId34"/>
  </p:notesMasterIdLst>
  <p:handoutMasterIdLst>
    <p:handoutMasterId r:id="rId35"/>
  </p:handoutMasterIdLst>
  <p:sldIdLst>
    <p:sldId id="1276" r:id="rId8"/>
    <p:sldId id="1285" r:id="rId9"/>
    <p:sldId id="1279" r:id="rId10"/>
    <p:sldId id="1281" r:id="rId11"/>
    <p:sldId id="1256" r:id="rId12"/>
    <p:sldId id="1286" r:id="rId13"/>
    <p:sldId id="1257" r:id="rId14"/>
    <p:sldId id="1258" r:id="rId15"/>
    <p:sldId id="1260" r:id="rId16"/>
    <p:sldId id="1261" r:id="rId17"/>
    <p:sldId id="1293" r:id="rId18"/>
    <p:sldId id="1292" r:id="rId19"/>
    <p:sldId id="1264" r:id="rId20"/>
    <p:sldId id="1290" r:id="rId21"/>
    <p:sldId id="1265" r:id="rId22"/>
    <p:sldId id="1274" r:id="rId23"/>
    <p:sldId id="1267" r:id="rId24"/>
    <p:sldId id="1289" r:id="rId25"/>
    <p:sldId id="1269" r:id="rId26"/>
    <p:sldId id="1296" r:id="rId27"/>
    <p:sldId id="1294" r:id="rId28"/>
    <p:sldId id="1297" r:id="rId29"/>
    <p:sldId id="1280" r:id="rId30"/>
    <p:sldId id="1287" r:id="rId31"/>
    <p:sldId id="1288" r:id="rId32"/>
    <p:sldId id="1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90BD4CC0-B24E-41BB-B7B9-99392234AAF6}">
          <p14:sldIdLst>
            <p14:sldId id="1276"/>
          </p14:sldIdLst>
        </p14:section>
        <p14:section name="Welcome and Background Information" id="{E3EE66B0-0039-4A46-825B-563721B4C445}">
          <p14:sldIdLst>
            <p14:sldId id="1285"/>
            <p14:sldId id="1279"/>
            <p14:sldId id="1281"/>
            <p14:sldId id="1256"/>
            <p14:sldId id="1286"/>
            <p14:sldId id="1257"/>
          </p14:sldIdLst>
        </p14:section>
        <p14:section name="Understanding Your Lease" id="{7270030C-B925-45EF-908E-53BC54FE0C7F}">
          <p14:sldIdLst>
            <p14:sldId id="1258"/>
            <p14:sldId id="1260"/>
          </p14:sldIdLst>
        </p14:section>
        <p14:section name="Moving In" id="{690EA891-382C-4F99-931A-A6D1D8D83EF4}">
          <p14:sldIdLst>
            <p14:sldId id="1261"/>
            <p14:sldId id="1293"/>
            <p14:sldId id="1292"/>
          </p14:sldIdLst>
        </p14:section>
        <p14:section name="Home Maintenance" id="{FD9F7847-2EE4-4EAC-8FCF-28642D31BECC}">
          <p14:sldIdLst>
            <p14:sldId id="1264"/>
            <p14:sldId id="1290"/>
            <p14:sldId id="1265"/>
            <p14:sldId id="1274"/>
          </p14:sldIdLst>
        </p14:section>
        <p14:section name="Your Rights as a Tenant" id="{1CD0D5E4-4EC9-4165-A22E-C6F0DAA25514}">
          <p14:sldIdLst>
            <p14:sldId id="1267"/>
            <p14:sldId id="1289"/>
            <p14:sldId id="1269"/>
            <p14:sldId id="1296"/>
            <p14:sldId id="1294"/>
            <p14:sldId id="1297"/>
          </p14:sldIdLst>
        </p14:section>
        <p14:section name="Additional Contact Information" id="{6AF3909D-3C0C-4BCB-92E9-CBE50B202C22}">
          <p14:sldIdLst>
            <p14:sldId id="1280"/>
            <p14:sldId id="1287"/>
            <p14:sldId id="1288"/>
            <p14:sldId id="1298"/>
          </p14:sldIdLst>
        </p14:section>
      </p14:sectionLst>
    </p:ext>
    <p:ext uri="{EFAFB233-063F-42B5-8137-9DF3F51BA10A}">
      <p15:sldGuideLst xmlns:p15="http://schemas.microsoft.com/office/powerpoint/2012/main">
        <p15:guide id="1" orient="horz" pos="1080" userDrawn="1">
          <p15:clr>
            <a:srgbClr val="A4A3A4"/>
          </p15:clr>
        </p15:guide>
        <p15:guide id="2" pos="45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66602-74F2-8073-B0DA-03921365A9BD}" name="Booz Allen" initials="BA" userId="Booz Allen" providerId="None"/>
  <p188:author id="{BAC6E06A-D836-F758-3134-CC35C3834CD6}" name="Taylor White" initials="TW" userId="S::twhite@theconcoursegroup.com::84ac521b-5f7f-4eb0-ad1d-01d1bd902744" providerId="AD"/>
  <p188:author id="{987741C7-382B-1A8F-4C20-7BFA81E04253}" name="Carroll CIV Dawn A" initials="CCDA" userId="Carroll CIV Dawn 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eCamp, Victoria [USA]" initials="dV[" lastIdx="8" clrIdx="6">
    <p:extLst>
      <p:ext uri="{19B8F6BF-5375-455C-9EA6-DF929625EA0E}">
        <p15:presenceInfo xmlns:p15="http://schemas.microsoft.com/office/powerpoint/2012/main" userId="S::574872@bah.com::e9f0d5ff-1140-40db-8547-98043d1215cc" providerId="AD"/>
      </p:ext>
    </p:extLst>
  </p:cmAuthor>
  <p:cmAuthor id="1" name="Thompson, Linda [USA]" initials="TL[" lastIdx="13" clrIdx="0">
    <p:extLst>
      <p:ext uri="{19B8F6BF-5375-455C-9EA6-DF929625EA0E}">
        <p15:presenceInfo xmlns:p15="http://schemas.microsoft.com/office/powerpoint/2012/main" userId="S::525429@bah.com::95bb41fc-b004-4e81-932f-e0fcc468e2a2" providerId="AD"/>
      </p:ext>
    </p:extLst>
  </p:cmAuthor>
  <p:cmAuthor id="8" name="Dunn, Marta [USA]" initials="DM[" lastIdx="1" clrIdx="7">
    <p:extLst>
      <p:ext uri="{19B8F6BF-5375-455C-9EA6-DF929625EA0E}">
        <p15:presenceInfo xmlns:p15="http://schemas.microsoft.com/office/powerpoint/2012/main" userId="S::028995@bah.com::d5b77079-4da0-41d5-a4b6-d423ee19de2c" providerId="AD"/>
      </p:ext>
    </p:extLst>
  </p:cmAuthor>
  <p:cmAuthor id="2" name="Flass Maj James P" initials="FMJP" lastIdx="1" clrIdx="1">
    <p:extLst>
      <p:ext uri="{19B8F6BF-5375-455C-9EA6-DF929625EA0E}">
        <p15:presenceInfo xmlns:p15="http://schemas.microsoft.com/office/powerpoint/2012/main" userId="S-1-5-21-2103720589-201469717-587693536-308047" providerId="AD"/>
      </p:ext>
    </p:extLst>
  </p:cmAuthor>
  <p:cmAuthor id="9" name="Vogel, Maximilian [USA]" initials="VM[" lastIdx="4" clrIdx="8">
    <p:extLst>
      <p:ext uri="{19B8F6BF-5375-455C-9EA6-DF929625EA0E}">
        <p15:presenceInfo xmlns:p15="http://schemas.microsoft.com/office/powerpoint/2012/main" userId="S::574624@bah.com::46c0448e-2159-4401-8c8f-75ab457ed084" providerId="AD"/>
      </p:ext>
    </p:extLst>
  </p:cmAuthor>
  <p:cmAuthor id="3" name="Massey, Taylor [USA]" initials="MT[" lastIdx="5" clrIdx="2">
    <p:extLst>
      <p:ext uri="{19B8F6BF-5375-455C-9EA6-DF929625EA0E}">
        <p15:presenceInfo xmlns:p15="http://schemas.microsoft.com/office/powerpoint/2012/main" userId="S::607965@bah.com::d5435212-26ec-4166-846b-8ca83c212297" providerId="AD"/>
      </p:ext>
    </p:extLst>
  </p:cmAuthor>
  <p:cmAuthor id="10" name="Hoolihan, Kerri [USA]" initials="HK[" lastIdx="9" clrIdx="9">
    <p:extLst>
      <p:ext uri="{19B8F6BF-5375-455C-9EA6-DF929625EA0E}">
        <p15:presenceInfo xmlns:p15="http://schemas.microsoft.com/office/powerpoint/2012/main" userId="S::620113@bah.com::e8da3dd6-1e07-4f28-9fd3-d027017a0727" providerId="AD"/>
      </p:ext>
    </p:extLst>
  </p:cmAuthor>
  <p:cmAuthor id="4" name="Jakubik, Tara [USA]" initials="JT[" lastIdx="28" clrIdx="3">
    <p:extLst>
      <p:ext uri="{19B8F6BF-5375-455C-9EA6-DF929625EA0E}">
        <p15:presenceInfo xmlns:p15="http://schemas.microsoft.com/office/powerpoint/2012/main" userId="S::608807@bah.com::6e017e1a-ccc6-4749-bc7a-5d1196807c35" providerId="AD"/>
      </p:ext>
    </p:extLst>
  </p:cmAuthor>
  <p:cmAuthor id="5" name="Conlon, Michael [USA]" initials="CM[" lastIdx="68" clrIdx="4">
    <p:extLst>
      <p:ext uri="{19B8F6BF-5375-455C-9EA6-DF929625EA0E}">
        <p15:presenceInfo xmlns:p15="http://schemas.microsoft.com/office/powerpoint/2012/main" userId="S::597539@bah.com::d6fc8ca7-31a7-4e74-af29-5d8dd95a5814" providerId="AD"/>
      </p:ext>
    </p:extLst>
  </p:cmAuthor>
  <p:cmAuthor id="6" name="Tumulac CIV Nestor C" initials="NCT" lastIdx="11" clrIdx="5">
    <p:extLst>
      <p:ext uri="{19B8F6BF-5375-455C-9EA6-DF929625EA0E}">
        <p15:presenceInfo xmlns:p15="http://schemas.microsoft.com/office/powerpoint/2012/main" userId="Tumulac CIV Nestor 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0A2240"/>
    <a:srgbClr val="FFFF00"/>
    <a:srgbClr val="A6A6A6"/>
    <a:srgbClr val="D9D9D9"/>
    <a:srgbClr val="041C48"/>
    <a:srgbClr val="F20101"/>
    <a:srgbClr val="0070C0"/>
    <a:srgbClr val="3F93D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DCC46-9048-4E14-9A67-6EE7CD5701E6}" v="5" dt="2025-04-02T21:55:16.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52" autoAdjust="0"/>
  </p:normalViewPr>
  <p:slideViewPr>
    <p:cSldViewPr snapToGrid="0">
      <p:cViewPr varScale="1">
        <p:scale>
          <a:sx n="103" d="100"/>
          <a:sy n="103" d="100"/>
        </p:scale>
        <p:origin x="1854" y="72"/>
      </p:cViewPr>
      <p:guideLst>
        <p:guide orient="horz" pos="1080"/>
        <p:guide pos="4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CIV Amy J" userId="a915e60e-8c78-4f11-ae25-7e95f0af793a" providerId="ADAL" clId="{DD2DCC46-9048-4E14-9A67-6EE7CD5701E6}"/>
    <pc:docChg chg="addSld delSld modSld modSection">
      <pc:chgData name="Kennedy CIV Amy J" userId="a915e60e-8c78-4f11-ae25-7e95f0af793a" providerId="ADAL" clId="{DD2DCC46-9048-4E14-9A67-6EE7CD5701E6}" dt="2025-04-02T21:53:55.729" v="4"/>
      <pc:docMkLst>
        <pc:docMk/>
      </pc:docMkLst>
      <pc:sldChg chg="add">
        <pc:chgData name="Kennedy CIV Amy J" userId="a915e60e-8c78-4f11-ae25-7e95f0af793a" providerId="ADAL" clId="{DD2DCC46-9048-4E14-9A67-6EE7CD5701E6}" dt="2025-04-02T21:53:12.842" v="1"/>
        <pc:sldMkLst>
          <pc:docMk/>
          <pc:sldMk cId="1269128356" sldId="1287"/>
        </pc:sldMkLst>
      </pc:sldChg>
      <pc:sldChg chg="add">
        <pc:chgData name="Kennedy CIV Amy J" userId="a915e60e-8c78-4f11-ae25-7e95f0af793a" providerId="ADAL" clId="{DD2DCC46-9048-4E14-9A67-6EE7CD5701E6}" dt="2025-04-02T21:53:40.165" v="3"/>
        <pc:sldMkLst>
          <pc:docMk/>
          <pc:sldMk cId="3157383146" sldId="1288"/>
        </pc:sldMkLst>
      </pc:sldChg>
      <pc:sldChg chg="add">
        <pc:chgData name="Kennedy CIV Amy J" userId="a915e60e-8c78-4f11-ae25-7e95f0af793a" providerId="ADAL" clId="{DD2DCC46-9048-4E14-9A67-6EE7CD5701E6}" dt="2025-04-02T21:53:55.729" v="4"/>
        <pc:sldMkLst>
          <pc:docMk/>
          <pc:sldMk cId="2266131378" sldId="1298"/>
        </pc:sldMkLst>
      </pc:sldChg>
      <pc:sldChg chg="new del">
        <pc:chgData name="Kennedy CIV Amy J" userId="a915e60e-8c78-4f11-ae25-7e95f0af793a" providerId="ADAL" clId="{DD2DCC46-9048-4E14-9A67-6EE7CD5701E6}" dt="2025-04-02T21:53:16.383" v="2" actId="47"/>
        <pc:sldMkLst>
          <pc:docMk/>
          <pc:sldMk cId="2510200156" sldId="1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99EBF57-9EFC-4AB7-9C74-6ADA183FF9DC}" type="datetime6">
              <a:rPr lang="en-US" smtClean="0"/>
              <a:t>April 25</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a:t>April 2025</a:t>
            </a: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8B80158-FC2B-4153-84A3-A18791935974}" type="slidenum">
              <a:rPr lang="en-US" smtClean="0"/>
              <a:t>‹#›</a:t>
            </a:fld>
            <a:endParaRPr lang="en-US" dirty="0"/>
          </a:p>
        </p:txBody>
      </p:sp>
    </p:spTree>
    <p:extLst>
      <p:ext uri="{BB962C8B-B14F-4D97-AF65-F5344CB8AC3E}">
        <p14:creationId xmlns:p14="http://schemas.microsoft.com/office/powerpoint/2010/main" val="236828299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C0611DC-0B1E-484E-9650-D6A4FFB2EAE7}" type="datetime6">
              <a:rPr lang="en-US" smtClean="0"/>
              <a:t>April 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en-US"/>
              <a:t>April 2025</a:t>
            </a: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AE85028-4E04-444F-BED3-4F03452C56AD}" type="slidenum">
              <a:rPr lang="en-US" smtClean="0"/>
              <a:t>‹#›</a:t>
            </a:fld>
            <a:endParaRPr lang="en-US" dirty="0"/>
          </a:p>
        </p:txBody>
      </p:sp>
    </p:spTree>
    <p:extLst>
      <p:ext uri="{BB962C8B-B14F-4D97-AF65-F5344CB8AC3E}">
        <p14:creationId xmlns:p14="http://schemas.microsoft.com/office/powerpoint/2010/main" val="122389981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AE85028-4E04-444F-BED3-4F03452C56AD}" type="slidenum">
              <a:rPr lang="en-US" smtClean="0"/>
              <a:t>5</a:t>
            </a:fld>
            <a:endParaRPr lang="en-US" dirty="0"/>
          </a:p>
        </p:txBody>
      </p:sp>
      <p:sp>
        <p:nvSpPr>
          <p:cNvPr id="6" name="Footer Placeholder 5">
            <a:extLst>
              <a:ext uri="{FF2B5EF4-FFF2-40B4-BE49-F238E27FC236}">
                <a16:creationId xmlns:a16="http://schemas.microsoft.com/office/drawing/2014/main" id="{7EFD342A-3BA0-47DE-3AEF-F4CD524242C1}"/>
              </a:ext>
            </a:extLst>
          </p:cNvPr>
          <p:cNvSpPr>
            <a:spLocks noGrp="1"/>
          </p:cNvSpPr>
          <p:nvPr>
            <p:ph type="ftr" sz="quarter" idx="4"/>
          </p:nvPr>
        </p:nvSpPr>
        <p:spPr/>
        <p:txBody>
          <a:bodyPr/>
          <a:lstStyle/>
          <a:p>
            <a:r>
              <a:rPr lang="en-US"/>
              <a:t>April 2025</a:t>
            </a:r>
            <a:endParaRPr lang="en-US" dirty="0"/>
          </a:p>
        </p:txBody>
      </p:sp>
    </p:spTree>
    <p:extLst>
      <p:ext uri="{BB962C8B-B14F-4D97-AF65-F5344CB8AC3E}">
        <p14:creationId xmlns:p14="http://schemas.microsoft.com/office/powerpoint/2010/main" val="1911421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AE85028-4E04-444F-BED3-4F03452C56AD}" type="slidenum">
              <a:rPr lang="en-US" smtClean="0"/>
              <a:t>6</a:t>
            </a:fld>
            <a:endParaRPr lang="en-US" dirty="0"/>
          </a:p>
        </p:txBody>
      </p:sp>
      <p:sp>
        <p:nvSpPr>
          <p:cNvPr id="6" name="Footer Placeholder 5">
            <a:extLst>
              <a:ext uri="{FF2B5EF4-FFF2-40B4-BE49-F238E27FC236}">
                <a16:creationId xmlns:a16="http://schemas.microsoft.com/office/drawing/2014/main" id="{DFEAF459-2671-D7B2-955E-9E7668B0D9BC}"/>
              </a:ext>
            </a:extLst>
          </p:cNvPr>
          <p:cNvSpPr>
            <a:spLocks noGrp="1"/>
          </p:cNvSpPr>
          <p:nvPr>
            <p:ph type="ftr" sz="quarter" idx="4"/>
          </p:nvPr>
        </p:nvSpPr>
        <p:spPr/>
        <p:txBody>
          <a:bodyPr/>
          <a:lstStyle/>
          <a:p>
            <a:r>
              <a:rPr lang="en-US"/>
              <a:t>April 2025</a:t>
            </a:r>
            <a:endParaRPr lang="en-US" dirty="0"/>
          </a:p>
        </p:txBody>
      </p:sp>
    </p:spTree>
    <p:extLst>
      <p:ext uri="{BB962C8B-B14F-4D97-AF65-F5344CB8AC3E}">
        <p14:creationId xmlns:p14="http://schemas.microsoft.com/office/powerpoint/2010/main" val="240707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AE85028-4E04-444F-BED3-4F03452C56AD}" type="slidenum">
              <a:rPr lang="en-US" smtClean="0"/>
              <a:t>9</a:t>
            </a:fld>
            <a:endParaRPr lang="en-US" dirty="0"/>
          </a:p>
        </p:txBody>
      </p:sp>
      <p:sp>
        <p:nvSpPr>
          <p:cNvPr id="6" name="Footer Placeholder 5">
            <a:extLst>
              <a:ext uri="{FF2B5EF4-FFF2-40B4-BE49-F238E27FC236}">
                <a16:creationId xmlns:a16="http://schemas.microsoft.com/office/drawing/2014/main" id="{1EAC4DD3-67FD-6308-1E51-FA7736A4416C}"/>
              </a:ext>
            </a:extLst>
          </p:cNvPr>
          <p:cNvSpPr>
            <a:spLocks noGrp="1"/>
          </p:cNvSpPr>
          <p:nvPr>
            <p:ph type="ftr" sz="quarter" idx="4"/>
          </p:nvPr>
        </p:nvSpPr>
        <p:spPr/>
        <p:txBody>
          <a:bodyPr/>
          <a:lstStyle/>
          <a:p>
            <a:r>
              <a:rPr lang="en-US"/>
              <a:t>April 2025</a:t>
            </a:r>
            <a:endParaRPr lang="en-US" dirty="0"/>
          </a:p>
        </p:txBody>
      </p:sp>
    </p:spTree>
    <p:extLst>
      <p:ext uri="{BB962C8B-B14F-4D97-AF65-F5344CB8AC3E}">
        <p14:creationId xmlns:p14="http://schemas.microsoft.com/office/powerpoint/2010/main" val="63595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Segoe UI" panose="020B0502040204020203" pitchFamily="34" charset="0"/>
                <a:cs typeface="Segoe UI" panose="020B0502040204020203" pitchFamily="34" charset="0"/>
              </a:rPr>
              <a:t>The Navy and Marine Corps are issuing new RECP policies that require home meters and wiring to be certified as accurate and define the authorized methods for determining the normal utility usage allocation for PPV tenants</a:t>
            </a:r>
          </a:p>
          <a:p>
            <a:endParaRPr lang="en-US" dirty="0"/>
          </a:p>
        </p:txBody>
      </p:sp>
      <p:sp>
        <p:nvSpPr>
          <p:cNvPr id="5" name="Slide Number Placeholder 4"/>
          <p:cNvSpPr>
            <a:spLocks noGrp="1"/>
          </p:cNvSpPr>
          <p:nvPr>
            <p:ph type="sldNum" sz="quarter" idx="5"/>
          </p:nvPr>
        </p:nvSpPr>
        <p:spPr/>
        <p:txBody>
          <a:bodyPr/>
          <a:lstStyle/>
          <a:p>
            <a:fld id="{DAE85028-4E04-444F-BED3-4F03452C56AD}" type="slidenum">
              <a:rPr lang="en-US" smtClean="0"/>
              <a:t>12</a:t>
            </a:fld>
            <a:endParaRPr lang="en-US" dirty="0"/>
          </a:p>
        </p:txBody>
      </p:sp>
      <p:sp>
        <p:nvSpPr>
          <p:cNvPr id="6" name="Footer Placeholder 5">
            <a:extLst>
              <a:ext uri="{FF2B5EF4-FFF2-40B4-BE49-F238E27FC236}">
                <a16:creationId xmlns:a16="http://schemas.microsoft.com/office/drawing/2014/main" id="{F654BFEE-6B79-C837-EEDE-92AE94BED94D}"/>
              </a:ext>
            </a:extLst>
          </p:cNvPr>
          <p:cNvSpPr>
            <a:spLocks noGrp="1"/>
          </p:cNvSpPr>
          <p:nvPr>
            <p:ph type="ftr" sz="quarter" idx="4"/>
          </p:nvPr>
        </p:nvSpPr>
        <p:spPr/>
        <p:txBody>
          <a:bodyPr/>
          <a:lstStyle/>
          <a:p>
            <a:r>
              <a:rPr lang="en-US"/>
              <a:t>April 2025</a:t>
            </a:r>
            <a:endParaRPr lang="en-US" dirty="0"/>
          </a:p>
        </p:txBody>
      </p:sp>
    </p:spTree>
    <p:extLst>
      <p:ext uri="{BB962C8B-B14F-4D97-AF65-F5344CB8AC3E}">
        <p14:creationId xmlns:p14="http://schemas.microsoft.com/office/powerpoint/2010/main" val="1754735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5"/>
          </p:nvPr>
        </p:nvSpPr>
        <p:spPr/>
        <p:txBody>
          <a:bodyPr/>
          <a:lstStyle/>
          <a:p>
            <a:fld id="{DAE85028-4E04-444F-BED3-4F03452C56AD}" type="slidenum">
              <a:rPr lang="en-US" smtClean="0"/>
              <a:t>14</a:t>
            </a:fld>
            <a:endParaRPr lang="en-US" dirty="0"/>
          </a:p>
        </p:txBody>
      </p:sp>
      <p:sp>
        <p:nvSpPr>
          <p:cNvPr id="6" name="Footer Placeholder 5">
            <a:extLst>
              <a:ext uri="{FF2B5EF4-FFF2-40B4-BE49-F238E27FC236}">
                <a16:creationId xmlns:a16="http://schemas.microsoft.com/office/drawing/2014/main" id="{0408E799-7FEA-3B2E-CE81-EDA47DD66CFF}"/>
              </a:ext>
            </a:extLst>
          </p:cNvPr>
          <p:cNvSpPr>
            <a:spLocks noGrp="1"/>
          </p:cNvSpPr>
          <p:nvPr>
            <p:ph type="ftr" sz="quarter" idx="4"/>
          </p:nvPr>
        </p:nvSpPr>
        <p:spPr/>
        <p:txBody>
          <a:bodyPr/>
          <a:lstStyle/>
          <a:p>
            <a:r>
              <a:rPr lang="en-US"/>
              <a:t>April 2025</a:t>
            </a:r>
            <a:endParaRPr lang="en-US" dirty="0"/>
          </a:p>
        </p:txBody>
      </p:sp>
    </p:spTree>
    <p:extLst>
      <p:ext uri="{BB962C8B-B14F-4D97-AF65-F5344CB8AC3E}">
        <p14:creationId xmlns:p14="http://schemas.microsoft.com/office/powerpoint/2010/main" val="3781558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O:\Graphics\BRIEFS\CSSARS\pics&amp;logos\redbar.JPG"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9330" name="Rectangle 1026"/>
          <p:cNvSpPr>
            <a:spLocks noGrp="1" noChangeArrowheads="1"/>
          </p:cNvSpPr>
          <p:nvPr>
            <p:ph type="ctrTitle"/>
          </p:nvPr>
        </p:nvSpPr>
        <p:spPr>
          <a:xfrm>
            <a:off x="2733774" y="2234153"/>
            <a:ext cx="6181626" cy="1866508"/>
          </a:xfrm>
          <a:prstGeom prst="rect">
            <a:avLst/>
          </a:prstGeom>
        </p:spPr>
        <p:txBody>
          <a:bodyPr/>
          <a:lstStyle>
            <a:lvl1pPr>
              <a:defRPr/>
            </a:lvl1pPr>
          </a:lstStyle>
          <a:p>
            <a:r>
              <a:rPr lang="en-US"/>
              <a:t>Click to edit Master title style</a:t>
            </a:r>
          </a:p>
        </p:txBody>
      </p:sp>
      <p:pic>
        <p:nvPicPr>
          <p:cNvPr id="9" name="Picture 1030" descr="O:\Graphics\BRIEFS\CSSARS\pics&amp;logos\redbar.JPG"/>
          <p:cNvPicPr>
            <a:picLocks noChangeAspect="1" noChangeArrowheads="1"/>
          </p:cNvPicPr>
          <p:nvPr userDrawn="1"/>
        </p:nvPicPr>
        <p:blipFill>
          <a:blip r:embed="rId2" r:link="rId3" cstate="print"/>
          <a:srcRect b="12222"/>
          <a:stretch>
            <a:fillRect/>
          </a:stretch>
        </p:blipFill>
        <p:spPr bwMode="auto">
          <a:xfrm>
            <a:off x="0" y="0"/>
            <a:ext cx="2692400" cy="6019800"/>
          </a:xfrm>
          <a:prstGeom prst="rect">
            <a:avLst/>
          </a:prstGeom>
          <a:noFill/>
        </p:spPr>
      </p:pic>
      <p:pic>
        <p:nvPicPr>
          <p:cNvPr id="10" name="Picture 1030" descr="O:\Graphics\BRIEFS\CSSARS\pics&amp;logos\redbar.JPG"/>
          <p:cNvPicPr>
            <a:picLocks noChangeAspect="1" noChangeArrowheads="1"/>
          </p:cNvPicPr>
          <p:nvPr userDrawn="1"/>
        </p:nvPicPr>
        <p:blipFill>
          <a:blip r:embed="rId2" r:link="rId3" cstate="print"/>
          <a:srcRect l="16981" t="86667"/>
          <a:stretch>
            <a:fillRect/>
          </a:stretch>
        </p:blipFill>
        <p:spPr bwMode="auto">
          <a:xfrm>
            <a:off x="457200" y="5943600"/>
            <a:ext cx="2235200" cy="914400"/>
          </a:xfrm>
          <a:prstGeom prst="rect">
            <a:avLst/>
          </a:prstGeom>
          <a:noFill/>
        </p:spPr>
      </p:pic>
    </p:spTree>
    <p:extLst>
      <p:ext uri="{BB962C8B-B14F-4D97-AF65-F5344CB8AC3E}">
        <p14:creationId xmlns:p14="http://schemas.microsoft.com/office/powerpoint/2010/main" val="1486835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566E-B0E7-470B-87A1-B9094B6E82E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725BEB-7108-4EEB-9771-5F788B13844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A4730F3-FF68-4FAD-ADF1-32BB5E49C2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5D8F7A-99AB-4FC5-9EF5-EE9AA3CE410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7DEAF0B-EEED-4315-84DB-2B2B5C9CA5E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16E85B-CF41-4177-A5CB-2D8603FB9B1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682745D6-CADF-4E84-824C-66B07AD91E9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E39E0C6-976B-4D8F-B82B-F84B4A8F05CA}"/>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83038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1AC70-6B52-43B6-A89B-9676970A82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BD40EA-4792-4F44-AEC2-C34057E27306}"/>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1F12FE1-52C2-4FA8-9CF9-363700A246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C66E32-D78D-4E3B-A8F1-063506BCB55B}"/>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1780966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7AF276-7BC2-45B6-BDAE-22EE641F8DC8}"/>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A6BC93F7-63E7-494E-963F-5110B527764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2C986F8-F331-4095-A222-C1B2C4A1BF13}"/>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1042828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8DE41-99D4-4274-9E26-39754D00515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76C8CBC-42F5-4E12-826B-3A6315EED1F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8D3C5B-60A4-449A-8F6A-FAD4F0885BF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D628EB-96E3-4F3B-BA58-A85B2C4D1F5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6896A2D-6DD6-4F8E-BF0C-1FB6C5F690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52248F-AB52-4427-86B8-81959B2F813E}"/>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2433213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8FEC7-E621-4014-9D44-8B600B85AE8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E24900E-228F-4F8C-A5B2-E064CCFDB77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B40BD9AB-04BD-4B0D-9ADD-7B39634AA9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8EEF620-C86F-472C-B820-0D9D866033AD}"/>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DF1C98C-0C5A-47C1-B974-010CD87C89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76087A-893C-416D-97B5-88B3658A95FF}"/>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322219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DAE8-9B34-455C-BB84-87CCDEC182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7265D-294B-4FA5-8F47-5A5C904B1D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E08C9-F673-41F1-8A21-F228CCED2F9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81EF2BA-DB04-4504-8426-A6B3D6AA55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022E60-D6B8-4624-B662-471E4E97E041}"/>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3652094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6A78B8-F207-49F4-8E09-6F8441CC06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477BD3-F0A8-43A6-8247-FE5B060463D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8E251-C463-460F-BE08-EBCCB705D3E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B5B4CD6-70E1-4861-AC97-11A556CB77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BEBAC8-00ED-4D10-841E-AAFA15D00733}"/>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27260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1" y="197964"/>
            <a:ext cx="6781799" cy="622168"/>
          </a:xfrm>
          <a:prstGeom prst="rect">
            <a:avLst/>
          </a:prstGeo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339365" y="1282045"/>
            <a:ext cx="8587819" cy="5042555"/>
          </a:xfrm>
          <a:prstGeom prst="rect">
            <a:avLst/>
          </a:prstGeom>
        </p:spPr>
        <p:txBody>
          <a:bodyPr/>
          <a:lstStyle>
            <a:lvl1pPr>
              <a:buClrTx/>
              <a:buFont typeface="Wingdings" pitchFamily="2" charset="2"/>
              <a:buChar char="Ø"/>
              <a:defRPr sz="2000"/>
            </a:lvl1pPr>
            <a:lvl2pPr marL="627063" indent="-285750">
              <a:buClrTx/>
              <a:buFont typeface="Wingdings" panose="05000000000000000000" pitchFamily="2" charset="2"/>
              <a:buChar char="q"/>
              <a:defRPr sz="1700"/>
            </a:lvl2pPr>
            <a:lvl3pPr marL="860425" indent="-228600">
              <a:buClrTx/>
              <a:buFont typeface="Wingdings 2" panose="05020102010507070707" pitchFamily="18" charset="2"/>
              <a:buChar char="P"/>
              <a:defRPr sz="1400"/>
            </a:lvl3pPr>
            <a:lvl4pPr marL="1092200" indent="-228600">
              <a:buClrTx/>
              <a:buFont typeface="Arial" panose="020B0604020202020204" pitchFamily="34" charset="0"/>
              <a:buChar char="•"/>
              <a:defRPr sz="1200"/>
            </a:lvl4pPr>
            <a:lvl5pPr marL="1309688" indent="-228600">
              <a:buClrTx/>
              <a:defRPr sz="1100"/>
            </a:lvl5pPr>
            <a:lvl6pPr>
              <a:defRPr sz="1100"/>
            </a:lvl6pPr>
            <a:lvl7pPr>
              <a:defRPr sz="900" baseline="0"/>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229600" y="6492875"/>
            <a:ext cx="914400" cy="365125"/>
          </a:xfrm>
          <a:prstGeom prst="rect">
            <a:avLst/>
          </a:prstGeom>
        </p:spPr>
        <p:txBody>
          <a:bodyPr vert="horz" lIns="91440" tIns="45720" rIns="91440" bIns="45720" rtlCol="0" anchor="ctr"/>
          <a:lstStyle>
            <a:lvl1pPr algn="r">
              <a:defRPr sz="1200">
                <a:solidFill>
                  <a:schemeClr val="tx1"/>
                </a:solidFill>
              </a:defRPr>
            </a:lvl1pPr>
          </a:lstStyle>
          <a:p>
            <a:fld id="{7E87BEDA-A2D1-4D9C-8D2F-60D6BEEF6C4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7716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9D19-2916-F243-05C2-EEA188B69308}"/>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93EF4E-7A3A-E4D8-C529-2D1C1A1CE54A}"/>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9105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4282E-5303-48A4-93A6-5C03B7CACE20}"/>
              </a:ext>
            </a:extLst>
          </p:cNvPr>
          <p:cNvSpPr>
            <a:spLocks noGrp="1"/>
          </p:cNvSpPr>
          <p:nvPr>
            <p:ph type="title" hasCustomPrompt="1"/>
          </p:nvPr>
        </p:nvSpPr>
        <p:spPr>
          <a:xfrm>
            <a:off x="628650" y="648929"/>
            <a:ext cx="7886700" cy="752168"/>
          </a:xfrm>
          <a:prstGeom prst="rect">
            <a:avLst/>
          </a:prstGeom>
        </p:spPr>
        <p:txBody>
          <a:bodyPr/>
          <a:lstStyle>
            <a:lvl1pPr>
              <a:defRPr sz="3000" b="1">
                <a:solidFill>
                  <a:srgbClr val="0A2240"/>
                </a:solidFill>
                <a:latin typeface="Segoe UI" panose="020B0502040204020203" pitchFamily="34" charset="0"/>
                <a:cs typeface="Segoe UI" panose="020B0502040204020203" pitchFamily="34" charset="0"/>
              </a:defRPr>
            </a:lvl1pPr>
          </a:lstStyle>
          <a:p>
            <a:r>
              <a:rPr lang="en-US"/>
              <a:t>This is an Example Header</a:t>
            </a:r>
          </a:p>
        </p:txBody>
      </p:sp>
      <p:sp>
        <p:nvSpPr>
          <p:cNvPr id="3" name="Text Placeholder 3">
            <a:extLst>
              <a:ext uri="{FF2B5EF4-FFF2-40B4-BE49-F238E27FC236}">
                <a16:creationId xmlns:a16="http://schemas.microsoft.com/office/drawing/2014/main" id="{6DDC1394-E165-4ECF-8BE8-70589C5EA554}"/>
              </a:ext>
            </a:extLst>
          </p:cNvPr>
          <p:cNvSpPr>
            <a:spLocks noGrp="1"/>
          </p:cNvSpPr>
          <p:nvPr>
            <p:ph type="body" sz="quarter" idx="10" hasCustomPrompt="1"/>
          </p:nvPr>
        </p:nvSpPr>
        <p:spPr>
          <a:xfrm>
            <a:off x="628650" y="1695450"/>
            <a:ext cx="7886700" cy="4027488"/>
          </a:xfrm>
          <a:prstGeom prst="rect">
            <a:avLst/>
          </a:prstGeom>
        </p:spPr>
        <p:txBody>
          <a:bodyPr/>
          <a:lstStyle>
            <a:lvl1pPr marL="0" indent="0">
              <a:buFont typeface="Arial" panose="020B0604020202020204" pitchFamily="34" charset="0"/>
              <a:buNone/>
              <a:defRPr sz="1800">
                <a:latin typeface="Segoe UI" panose="020B0502040204020203" pitchFamily="34" charset="0"/>
                <a:cs typeface="Segoe UI" panose="020B0502040204020203" pitchFamily="34" charset="0"/>
              </a:defRPr>
            </a:lvl1pPr>
          </a:lstStyle>
          <a:p>
            <a:pPr lvl="0"/>
            <a:r>
              <a:rPr lang="en-US"/>
              <a:t>Text</a:t>
            </a:r>
          </a:p>
        </p:txBody>
      </p:sp>
    </p:spTree>
    <p:extLst>
      <p:ext uri="{BB962C8B-B14F-4D97-AF65-F5344CB8AC3E}">
        <p14:creationId xmlns:p14="http://schemas.microsoft.com/office/powerpoint/2010/main" val="45731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header">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EB433F5-F8BF-4582-83BA-3C4F2D8F563B}"/>
              </a:ext>
            </a:extLst>
          </p:cNvPr>
          <p:cNvSpPr>
            <a:spLocks noGrp="1"/>
          </p:cNvSpPr>
          <p:nvPr>
            <p:ph type="body" sz="quarter" idx="10" hasCustomPrompt="1"/>
          </p:nvPr>
        </p:nvSpPr>
        <p:spPr>
          <a:xfrm>
            <a:off x="628650" y="2344994"/>
            <a:ext cx="7886700" cy="3377944"/>
          </a:xfrm>
          <a:prstGeom prst="rect">
            <a:avLst/>
          </a:prstGeom>
        </p:spPr>
        <p:txBody>
          <a:bodyPr/>
          <a:lstStyle>
            <a:lvl1pPr marL="0" indent="0">
              <a:buFont typeface="Arial" panose="020B0604020202020204" pitchFamily="34" charset="0"/>
              <a:buNone/>
              <a:defRPr sz="1800">
                <a:latin typeface="Segoe UI" panose="020B0502040204020203" pitchFamily="34" charset="0"/>
                <a:cs typeface="Segoe UI" panose="020B0502040204020203" pitchFamily="34" charset="0"/>
              </a:defRPr>
            </a:lvl1pPr>
            <a:lvl2pPr>
              <a:defRPr>
                <a:latin typeface="Franklin Gothic Book" panose="020B0503020102020204" pitchFamily="34" charset="0"/>
              </a:defRPr>
            </a:lvl2pPr>
          </a:lstStyle>
          <a:p>
            <a:pPr lvl="0"/>
            <a:r>
              <a:rPr lang="en-US"/>
              <a:t>Text</a:t>
            </a:r>
          </a:p>
        </p:txBody>
      </p:sp>
      <p:sp>
        <p:nvSpPr>
          <p:cNvPr id="5" name="Text Placeholder 4">
            <a:extLst>
              <a:ext uri="{FF2B5EF4-FFF2-40B4-BE49-F238E27FC236}">
                <a16:creationId xmlns:a16="http://schemas.microsoft.com/office/drawing/2014/main" id="{4EB80053-7317-4141-B5D8-21FE4A15BDB7}"/>
              </a:ext>
            </a:extLst>
          </p:cNvPr>
          <p:cNvSpPr>
            <a:spLocks noGrp="1"/>
          </p:cNvSpPr>
          <p:nvPr>
            <p:ph type="body" sz="quarter" idx="11" hasCustomPrompt="1"/>
          </p:nvPr>
        </p:nvSpPr>
        <p:spPr>
          <a:xfrm>
            <a:off x="628650" y="1431259"/>
            <a:ext cx="7886700" cy="603250"/>
          </a:xfrm>
          <a:prstGeom prst="rect">
            <a:avLst/>
          </a:prstGeom>
        </p:spPr>
        <p:txBody>
          <a:bodyPr/>
          <a:lstStyle>
            <a:lvl1pPr marL="0" indent="0">
              <a:buNone/>
              <a:defRPr sz="1800">
                <a:solidFill>
                  <a:srgbClr val="AA182C"/>
                </a:solidFill>
                <a:latin typeface="Segoe UI" panose="020B0502040204020203" pitchFamily="34" charset="0"/>
                <a:cs typeface="Segoe UI" panose="020B0502040204020203" pitchFamily="34" charset="0"/>
              </a:defRPr>
            </a:lvl1pPr>
            <a:lvl2pPr marL="342900" indent="0">
              <a:buNone/>
              <a:defRPr/>
            </a:lvl2pPr>
          </a:lstStyle>
          <a:p>
            <a:pPr lvl="0"/>
            <a:r>
              <a:rPr lang="en-US"/>
              <a:t>This is an Example Sub-header</a:t>
            </a:r>
          </a:p>
        </p:txBody>
      </p:sp>
      <p:sp>
        <p:nvSpPr>
          <p:cNvPr id="6" name="Title 1">
            <a:extLst>
              <a:ext uri="{FF2B5EF4-FFF2-40B4-BE49-F238E27FC236}">
                <a16:creationId xmlns:a16="http://schemas.microsoft.com/office/drawing/2014/main" id="{53961195-64C7-4D6C-AC69-98FF6694FF83}"/>
              </a:ext>
            </a:extLst>
          </p:cNvPr>
          <p:cNvSpPr>
            <a:spLocks noGrp="1"/>
          </p:cNvSpPr>
          <p:nvPr>
            <p:ph type="title" hasCustomPrompt="1"/>
          </p:nvPr>
        </p:nvSpPr>
        <p:spPr>
          <a:xfrm>
            <a:off x="628650" y="648929"/>
            <a:ext cx="7886700" cy="752168"/>
          </a:xfrm>
          <a:prstGeom prst="rect">
            <a:avLst/>
          </a:prstGeom>
        </p:spPr>
        <p:txBody>
          <a:bodyPr/>
          <a:lstStyle>
            <a:lvl1pPr>
              <a:defRPr sz="3000" b="1">
                <a:solidFill>
                  <a:srgbClr val="0A2240"/>
                </a:solidFill>
                <a:latin typeface="Segoe UI" panose="020B0502040204020203" pitchFamily="34" charset="0"/>
                <a:cs typeface="Segoe UI" panose="020B0502040204020203" pitchFamily="34" charset="0"/>
              </a:defRPr>
            </a:lvl1pPr>
          </a:lstStyle>
          <a:p>
            <a:r>
              <a:rPr lang="en-US"/>
              <a:t>This is an Example Header</a:t>
            </a:r>
          </a:p>
        </p:txBody>
      </p:sp>
    </p:spTree>
    <p:extLst>
      <p:ext uri="{BB962C8B-B14F-4D97-AF65-F5344CB8AC3E}">
        <p14:creationId xmlns:p14="http://schemas.microsoft.com/office/powerpoint/2010/main" val="145570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FDF1-EB26-4474-8C13-FD234A301AC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DEF84D1-FCD3-4D39-A64D-63B254BF309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7E21341-4421-498C-9DA6-C4C5AB5A00B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6E55017-18C2-4688-BE68-556954AD07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CEF9A-A705-4BA1-BD08-44554054BEA0}"/>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253404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5B17-5358-40C7-A30E-AEE42BAF30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ABE13-11A1-4470-9D36-5D3ECB9E96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F234B-4A98-4F6C-BFC2-1D4C4FF286B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F66FBC3-9924-405F-96CF-D68C7654EA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1D35B-7846-41BD-B8A6-D7E0F5ACE3B6}"/>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35191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F3D72-CB70-43BC-B039-7B37FAC1FFA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4AF1E56-E0E7-4B49-BB97-68142B8DAC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A5470-1712-47E3-8836-A65308FCD8E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DCECB50-92B4-4FB7-9DD7-43B254D6F7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E255FC-73D2-4256-BA3B-A4D08EDD441B}"/>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2761836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943C-2FF8-4E6B-B1FB-A1CA60E11F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401FD-6F5E-4E2C-9965-F29AE4A96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76959-2FA8-4178-B2B5-829F61B2E72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9B693A-5224-47E1-98F2-83BA6485A95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9E83E60-793D-41D2-803E-7FFAF5BB9E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7CE5FC-FEE9-4FAE-9963-E78377F8EE37}"/>
              </a:ext>
            </a:extLst>
          </p:cNvPr>
          <p:cNvSpPr>
            <a:spLocks noGrp="1"/>
          </p:cNvSpPr>
          <p:nvPr>
            <p:ph type="sldNum" sz="quarter" idx="12"/>
          </p:nvPr>
        </p:nvSpPr>
        <p:spPr/>
        <p:txBody>
          <a:bodyPr/>
          <a:lstStyle/>
          <a:p>
            <a:fld id="{4A21A923-2822-4EA7-8753-D44838B151DF}" type="slidenum">
              <a:rPr lang="en-US" smtClean="0"/>
              <a:t>‹#›</a:t>
            </a:fld>
            <a:endParaRPr lang="en-US" dirty="0"/>
          </a:p>
        </p:txBody>
      </p:sp>
    </p:spTree>
    <p:extLst>
      <p:ext uri="{BB962C8B-B14F-4D97-AF65-F5344CB8AC3E}">
        <p14:creationId xmlns:p14="http://schemas.microsoft.com/office/powerpoint/2010/main" val="35203660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file:///C:\TEMP\Usmc.GIF" TargetMode="Externa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229600" y="6513513"/>
            <a:ext cx="914400" cy="365125"/>
          </a:xfrm>
          <a:prstGeom prst="rect">
            <a:avLst/>
          </a:prstGeom>
        </p:spPr>
        <p:txBody>
          <a:bodyPr vert="horz" lIns="91440" tIns="45720" rIns="91440" bIns="45720" rtlCol="0" anchor="ctr"/>
          <a:lstStyle>
            <a:lvl1pPr algn="r">
              <a:defRPr sz="1200">
                <a:solidFill>
                  <a:schemeClr val="tx1"/>
                </a:solidFill>
              </a:defRPr>
            </a:lvl1pPr>
          </a:lstStyle>
          <a:p>
            <a:fld id="{7E87BEDA-A2D1-4D9C-8D2F-60D6BEEF6C47}" type="slidenum">
              <a:rPr lang="en-US" smtClean="0">
                <a:solidFill>
                  <a:srgbClr val="000000"/>
                </a:solidFill>
              </a:rPr>
              <a:pPr/>
              <a:t>‹#›</a:t>
            </a:fld>
            <a:endParaRPr lang="en-US" dirty="0">
              <a:solidFill>
                <a:srgbClr val="000000"/>
              </a:solidFill>
            </a:endParaRPr>
          </a:p>
        </p:txBody>
      </p:sp>
      <p:pic>
        <p:nvPicPr>
          <p:cNvPr id="98309" name="Picture 1029" descr="C:\TEMP\Usmc.GIF"/>
          <p:cNvPicPr>
            <a:picLocks noChangeAspect="1" noChangeArrowheads="1"/>
          </p:cNvPicPr>
          <p:nvPr/>
        </p:nvPicPr>
        <p:blipFill>
          <a:blip r:embed="rId4" r:link="rId5" cstate="print"/>
          <a:srcRect/>
          <a:stretch>
            <a:fillRect/>
          </a:stretch>
        </p:blipFill>
        <p:spPr bwMode="auto">
          <a:xfrm>
            <a:off x="90488" y="69850"/>
            <a:ext cx="1128712" cy="1122363"/>
          </a:xfrm>
          <a:prstGeom prst="rect">
            <a:avLst/>
          </a:prstGeom>
          <a:noFill/>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97000" y="105228"/>
            <a:ext cx="1125806" cy="1086985"/>
          </a:xfrm>
          <a:prstGeom prst="rect">
            <a:avLst/>
          </a:prstGeom>
        </p:spPr>
      </p:pic>
      <p:sp>
        <p:nvSpPr>
          <p:cNvPr id="9" name="Rectangle 1046"/>
          <p:cNvSpPr>
            <a:spLocks noChangeArrowheads="1"/>
          </p:cNvSpPr>
          <p:nvPr userDrawn="1"/>
        </p:nvSpPr>
        <p:spPr bwMode="auto">
          <a:xfrm>
            <a:off x="1143000" y="909344"/>
            <a:ext cx="6767286" cy="45719"/>
          </a:xfrm>
          <a:prstGeom prst="rect">
            <a:avLst/>
          </a:prstGeom>
          <a:gradFill rotWithShape="1">
            <a:gsLst>
              <a:gs pos="0">
                <a:srgbClr val="FF0000"/>
              </a:gs>
              <a:gs pos="100000">
                <a:srgbClr val="FF0000">
                  <a:gamma/>
                  <a:shade val="46275"/>
                  <a:invGamma/>
                </a:srgbClr>
              </a:gs>
            </a:gsLst>
            <a:lin ang="5400000" scaled="1"/>
          </a:gradFill>
          <a:ln w="9525" algn="ctr">
            <a:solidFill>
              <a:schemeClr val="tx1"/>
            </a:solidFill>
            <a:miter lim="800000"/>
            <a:headEnd/>
            <a:tailEnd/>
          </a:ln>
          <a:effectLst/>
        </p:spPr>
        <p:txBody>
          <a:bodyPr wrap="none" anchor="ctr"/>
          <a:lstStyle/>
          <a:p>
            <a:pPr eaLnBrk="0" fontAlgn="base" hangingPunct="0">
              <a:lnSpc>
                <a:spcPct val="80000"/>
              </a:lnSpc>
              <a:spcBef>
                <a:spcPct val="20000"/>
              </a:spcBef>
              <a:spcAft>
                <a:spcPct val="0"/>
              </a:spcAft>
              <a:buClr>
                <a:srgbClr val="FF0000"/>
              </a:buClr>
              <a:buFont typeface="Wingdings 2" pitchFamily="18" charset="2"/>
              <a:buChar char="è"/>
            </a:pPr>
            <a:endParaRPr lang="en-US" sz="2000" b="1" dirty="0">
              <a:solidFill>
                <a:srgbClr val="000000"/>
              </a:solidFill>
            </a:endParaRPr>
          </a:p>
        </p:txBody>
      </p:sp>
    </p:spTree>
    <p:extLst>
      <p:ext uri="{BB962C8B-B14F-4D97-AF65-F5344CB8AC3E}">
        <p14:creationId xmlns:p14="http://schemas.microsoft.com/office/powerpoint/2010/main" val="1907158409"/>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dt="0"/>
  <p:txStyles>
    <p:titleStyle>
      <a:lvl1pPr algn="ctr" rtl="0" eaLnBrk="1" fontAlgn="base" hangingPunct="1">
        <a:spcBef>
          <a:spcPct val="0"/>
        </a:spcBef>
        <a:spcAft>
          <a:spcPct val="0"/>
        </a:spcAft>
        <a:defRPr sz="2800" b="1" i="1">
          <a:solidFill>
            <a:schemeClr val="tx2"/>
          </a:solidFill>
          <a:latin typeface="+mj-lt"/>
          <a:ea typeface="+mj-ea"/>
          <a:cs typeface="+mj-cs"/>
        </a:defRPr>
      </a:lvl1pPr>
      <a:lvl2pPr algn="ctr" rtl="0" eaLnBrk="1" fontAlgn="base" hangingPunct="1">
        <a:spcBef>
          <a:spcPct val="0"/>
        </a:spcBef>
        <a:spcAft>
          <a:spcPct val="0"/>
        </a:spcAft>
        <a:defRPr sz="2800" b="1" i="1">
          <a:solidFill>
            <a:schemeClr val="tx2"/>
          </a:solidFill>
          <a:latin typeface="Arial" charset="0"/>
          <a:cs typeface="Arial" charset="0"/>
        </a:defRPr>
      </a:lvl2pPr>
      <a:lvl3pPr algn="ctr" rtl="0" eaLnBrk="1" fontAlgn="base" hangingPunct="1">
        <a:spcBef>
          <a:spcPct val="0"/>
        </a:spcBef>
        <a:spcAft>
          <a:spcPct val="0"/>
        </a:spcAft>
        <a:defRPr sz="2800" b="1" i="1">
          <a:solidFill>
            <a:schemeClr val="tx2"/>
          </a:solidFill>
          <a:latin typeface="Arial" charset="0"/>
          <a:cs typeface="Arial" charset="0"/>
        </a:defRPr>
      </a:lvl3pPr>
      <a:lvl4pPr algn="ctr" rtl="0" eaLnBrk="1" fontAlgn="base" hangingPunct="1">
        <a:spcBef>
          <a:spcPct val="0"/>
        </a:spcBef>
        <a:spcAft>
          <a:spcPct val="0"/>
        </a:spcAft>
        <a:defRPr sz="2800" b="1" i="1">
          <a:solidFill>
            <a:schemeClr val="tx2"/>
          </a:solidFill>
          <a:latin typeface="Arial" charset="0"/>
          <a:cs typeface="Arial" charset="0"/>
        </a:defRPr>
      </a:lvl4pPr>
      <a:lvl5pPr algn="ctr" rtl="0" eaLnBrk="1" fontAlgn="base" hangingPunct="1">
        <a:spcBef>
          <a:spcPct val="0"/>
        </a:spcBef>
        <a:spcAft>
          <a:spcPct val="0"/>
        </a:spcAft>
        <a:defRPr sz="2800" b="1" i="1">
          <a:solidFill>
            <a:schemeClr val="tx2"/>
          </a:solidFill>
          <a:latin typeface="Arial" charset="0"/>
          <a:cs typeface="Arial" charset="0"/>
        </a:defRPr>
      </a:lvl5pPr>
      <a:lvl6pPr marL="457200" algn="ctr" rtl="0" eaLnBrk="1" fontAlgn="base" hangingPunct="1">
        <a:spcBef>
          <a:spcPct val="0"/>
        </a:spcBef>
        <a:spcAft>
          <a:spcPct val="0"/>
        </a:spcAft>
        <a:defRPr sz="2800" b="1" i="1">
          <a:solidFill>
            <a:schemeClr val="tx2"/>
          </a:solidFill>
          <a:latin typeface="Arial" charset="0"/>
          <a:cs typeface="Arial" charset="0"/>
        </a:defRPr>
      </a:lvl6pPr>
      <a:lvl7pPr marL="914400" algn="ctr" rtl="0" eaLnBrk="1" fontAlgn="base" hangingPunct="1">
        <a:spcBef>
          <a:spcPct val="0"/>
        </a:spcBef>
        <a:spcAft>
          <a:spcPct val="0"/>
        </a:spcAft>
        <a:defRPr sz="2800" b="1" i="1">
          <a:solidFill>
            <a:schemeClr val="tx2"/>
          </a:solidFill>
          <a:latin typeface="Arial" charset="0"/>
          <a:cs typeface="Arial" charset="0"/>
        </a:defRPr>
      </a:lvl7pPr>
      <a:lvl8pPr marL="1371600" algn="ctr" rtl="0" eaLnBrk="1" fontAlgn="base" hangingPunct="1">
        <a:spcBef>
          <a:spcPct val="0"/>
        </a:spcBef>
        <a:spcAft>
          <a:spcPct val="0"/>
        </a:spcAft>
        <a:defRPr sz="2800" b="1" i="1">
          <a:solidFill>
            <a:schemeClr val="tx2"/>
          </a:solidFill>
          <a:latin typeface="Arial" charset="0"/>
          <a:cs typeface="Arial" charset="0"/>
        </a:defRPr>
      </a:lvl8pPr>
      <a:lvl9pPr marL="1828800" algn="ctr" rtl="0" eaLnBrk="1" fontAlgn="base" hangingPunct="1">
        <a:spcBef>
          <a:spcPct val="0"/>
        </a:spcBef>
        <a:spcAft>
          <a:spcPct val="0"/>
        </a:spcAft>
        <a:defRPr sz="2800" b="1" i="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FF0000"/>
        </a:buClr>
        <a:buFont typeface="Wingdings 2" pitchFamily="18" charset="2"/>
        <a:buChar char="è"/>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²"/>
        <a:defRPr sz="2800">
          <a:solidFill>
            <a:schemeClr val="tx1"/>
          </a:solidFill>
          <a:latin typeface="+mn-lt"/>
          <a:cs typeface="+mn-cs"/>
        </a:defRPr>
      </a:lvl2pPr>
      <a:lvl3pPr marL="1143000" indent="-228600" algn="l" rtl="0" eaLnBrk="1" fontAlgn="base" hangingPunct="1">
        <a:spcBef>
          <a:spcPct val="20000"/>
        </a:spcBef>
        <a:spcAft>
          <a:spcPct val="0"/>
        </a:spcAft>
        <a:buFont typeface="Wingdings" pitchFamily="2" charset="2"/>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A2240"/>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8CAF50EE-A2E6-4D8B-81FB-1F304939C0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902" y="322365"/>
            <a:ext cx="1060498" cy="1474839"/>
          </a:xfrm>
          <a:prstGeom prst="rect">
            <a:avLst/>
          </a:prstGeom>
        </p:spPr>
      </p:pic>
      <p:pic>
        <p:nvPicPr>
          <p:cNvPr id="10" name="Picture 9" descr="Logo&#10;&#10;Description automatically generated">
            <a:extLst>
              <a:ext uri="{FF2B5EF4-FFF2-40B4-BE49-F238E27FC236}">
                <a16:creationId xmlns:a16="http://schemas.microsoft.com/office/drawing/2014/main" id="{6CD62B21-0339-421A-9A99-51836C2F873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38160" y="5546868"/>
            <a:ext cx="798962" cy="1065282"/>
          </a:xfrm>
          <a:prstGeom prst="rect">
            <a:avLst/>
          </a:prstGeom>
        </p:spPr>
      </p:pic>
      <p:sp>
        <p:nvSpPr>
          <p:cNvPr id="11" name="Subtitle 2">
            <a:extLst>
              <a:ext uri="{FF2B5EF4-FFF2-40B4-BE49-F238E27FC236}">
                <a16:creationId xmlns:a16="http://schemas.microsoft.com/office/drawing/2014/main" id="{C0EF977D-741A-4864-89C3-B129F2B453C7}"/>
              </a:ext>
            </a:extLst>
          </p:cNvPr>
          <p:cNvSpPr txBox="1">
            <a:spLocks/>
          </p:cNvSpPr>
          <p:nvPr userDrawn="1"/>
        </p:nvSpPr>
        <p:spPr>
          <a:xfrm>
            <a:off x="4170106" y="5908403"/>
            <a:ext cx="3857441" cy="40120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350" dirty="0">
                <a:solidFill>
                  <a:schemeClr val="bg1"/>
                </a:solidFill>
                <a:latin typeface="Segoe UI" panose="020B0502040204020203" pitchFamily="34" charset="0"/>
                <a:cs typeface="Segoe UI" panose="020B0502040204020203" pitchFamily="34" charset="0"/>
              </a:rPr>
              <a:t>Marine Corps Installations Command (MCICOM)</a:t>
            </a:r>
          </a:p>
        </p:txBody>
      </p:sp>
    </p:spTree>
    <p:extLst>
      <p:ext uri="{BB962C8B-B14F-4D97-AF65-F5344CB8AC3E}">
        <p14:creationId xmlns:p14="http://schemas.microsoft.com/office/powerpoint/2010/main" val="1326139077"/>
      </p:ext>
    </p:extLst>
  </p:cSld>
  <p:clrMap bg1="lt1" tx1="dk1" bg2="lt2" tx2="dk2" accent1="accent1" accent2="accent2" accent3="accent3" accent4="accent4" accent5="accent5" accent6="accent6" hlink="hlink" folHlink="folHlink"/>
  <p:sldLayoutIdLst>
    <p:sldLayoutId id="2147483710" r:id="rId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47129B1-4F76-48B1-B9FC-AA6DE80199E4}"/>
              </a:ext>
            </a:extLst>
          </p:cNvPr>
          <p:cNvCxnSpPr/>
          <p:nvPr userDrawn="1"/>
        </p:nvCxnSpPr>
        <p:spPr>
          <a:xfrm>
            <a:off x="519881" y="634180"/>
            <a:ext cx="0" cy="752167"/>
          </a:xfrm>
          <a:prstGeom prst="line">
            <a:avLst/>
          </a:prstGeom>
          <a:ln w="38100">
            <a:solidFill>
              <a:srgbClr val="AA182C"/>
            </a:solidFill>
          </a:ln>
        </p:spPr>
        <p:style>
          <a:lnRef idx="1">
            <a:schemeClr val="accent1"/>
          </a:lnRef>
          <a:fillRef idx="0">
            <a:schemeClr val="accent1"/>
          </a:fillRef>
          <a:effectRef idx="0">
            <a:schemeClr val="accent1"/>
          </a:effectRef>
          <a:fontRef idx="minor">
            <a:schemeClr val="tx1"/>
          </a:fontRef>
        </p:style>
      </p:cxnSp>
      <p:sp>
        <p:nvSpPr>
          <p:cNvPr id="2" name="Date Placeholder 8">
            <a:extLst>
              <a:ext uri="{FF2B5EF4-FFF2-40B4-BE49-F238E27FC236}">
                <a16:creationId xmlns:a16="http://schemas.microsoft.com/office/drawing/2014/main" id="{ED167659-F7E3-2B28-9B96-6B65783C5450}"/>
              </a:ext>
            </a:extLst>
          </p:cNvPr>
          <p:cNvSpPr txBox="1">
            <a:spLocks/>
          </p:cNvSpPr>
          <p:nvPr userDrawn="1"/>
        </p:nvSpPr>
        <p:spPr>
          <a:xfrm>
            <a:off x="628650" y="6588577"/>
            <a:ext cx="2057400" cy="1917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dirty="0">
                <a:solidFill>
                  <a:schemeClr val="tx1"/>
                </a:solidFill>
                <a:latin typeface="Segoe UI" panose="020B0502040204020203" pitchFamily="34" charset="0"/>
                <a:cs typeface="Segoe UI" panose="020B0502040204020203" pitchFamily="34" charset="0"/>
              </a:rPr>
              <a:t>January 2024</a:t>
            </a:r>
          </a:p>
        </p:txBody>
      </p:sp>
    </p:spTree>
    <p:extLst>
      <p:ext uri="{BB962C8B-B14F-4D97-AF65-F5344CB8AC3E}">
        <p14:creationId xmlns:p14="http://schemas.microsoft.com/office/powerpoint/2010/main" val="261138451"/>
      </p:ext>
    </p:extLst>
  </p:cSld>
  <p:clrMap bg1="lt1" tx1="dk1" bg2="lt2" tx2="dk2" accent1="accent1" accent2="accent2" accent3="accent3" accent4="accent4" accent5="accent5" accent6="accent6" hlink="hlink" folHlink="folHlink"/>
  <p:sldLayoutIdLst>
    <p:sldLayoutId id="2147483695" r:id="rId1"/>
    <p:sldLayoutId id="2147483697" r:id="rId2"/>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4ABE91-E84D-48CC-A04F-D02D1AAC78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B0BAE9-5DBA-4981-B628-A54DB083C82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8C685-5B0B-4665-91A6-0CBAB5FEEE7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6DFD7A5A-BD92-4768-B3AA-BA28B3A65D1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7B2227-ACBD-4C65-80CE-14BEEA47A8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21A923-2822-4EA7-8753-D44838B151DF}" type="slidenum">
              <a:rPr lang="en-US" smtClean="0"/>
              <a:t>‹#›</a:t>
            </a:fld>
            <a:endParaRPr lang="en-US" dirty="0"/>
          </a:p>
        </p:txBody>
      </p:sp>
    </p:spTree>
    <p:extLst>
      <p:ext uri="{BB962C8B-B14F-4D97-AF65-F5344CB8AC3E}">
        <p14:creationId xmlns:p14="http://schemas.microsoft.com/office/powerpoint/2010/main" val="325350111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mcicom.marines.mil/Portals/57/scotts1/Site%20Images/Housing%20Docs/Tenant%20Responsibilities.pdf"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57.sv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svg"/></Relationships>
</file>

<file path=ppt/slides/_rels/slide19.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svg"/><Relationship Id="rId7" Type="http://schemas.openxmlformats.org/officeDocument/2006/relationships/image" Target="../media/image71.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70.png"/><Relationship Id="rId5" Type="http://schemas.openxmlformats.org/officeDocument/2006/relationships/image" Target="../media/image69.sv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76.png"/><Relationship Id="rId13" Type="http://schemas.openxmlformats.org/officeDocument/2006/relationships/hyperlink" Target="https://bit.ly/3n2zyGe" TargetMode="External"/><Relationship Id="rId3" Type="http://schemas.openxmlformats.org/officeDocument/2006/relationships/image" Target="../media/image73.svg"/><Relationship Id="rId7" Type="http://schemas.openxmlformats.org/officeDocument/2006/relationships/image" Target="../media/image69.svg"/><Relationship Id="rId12" Type="http://schemas.openxmlformats.org/officeDocument/2006/relationships/image" Target="../media/image80.png"/><Relationship Id="rId2"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68.png"/><Relationship Id="rId11" Type="http://schemas.openxmlformats.org/officeDocument/2006/relationships/image" Target="../media/image79.svg"/><Relationship Id="rId5" Type="http://schemas.openxmlformats.org/officeDocument/2006/relationships/image" Target="../media/image75.svg"/><Relationship Id="rId10" Type="http://schemas.openxmlformats.org/officeDocument/2006/relationships/image" Target="../media/image78.png"/><Relationship Id="rId4" Type="http://schemas.openxmlformats.org/officeDocument/2006/relationships/image" Target="../media/image74.png"/><Relationship Id="rId9" Type="http://schemas.openxmlformats.org/officeDocument/2006/relationships/image" Target="../media/image77.svg"/></Relationships>
</file>

<file path=ppt/slides/_rels/slide21.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5.xml"/><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6.svg"/><Relationship Id="rId2" Type="http://schemas.openxmlformats.org/officeDocument/2006/relationships/hyperlink" Target="https://www.dhfs.mil/rfs/" TargetMode="External"/><Relationship Id="rId1" Type="http://schemas.openxmlformats.org/officeDocument/2006/relationships/slideLayout" Target="../slideLayouts/slideLayout5.xml"/><Relationship Id="rId6" Type="http://schemas.openxmlformats.org/officeDocument/2006/relationships/image" Target="../media/image85.png"/><Relationship Id="rId5" Type="http://schemas.openxmlformats.org/officeDocument/2006/relationships/image" Target="../media/image84.sv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8" Type="http://schemas.openxmlformats.org/officeDocument/2006/relationships/hyperlink" Target="https://instagram.com/mcasyuma?utm_medium=copy_link" TargetMode="External"/><Relationship Id="rId3" Type="http://schemas.openxmlformats.org/officeDocument/2006/relationships/image" Target="../media/image87.png"/><Relationship Id="rId7" Type="http://schemas.openxmlformats.org/officeDocument/2006/relationships/hyperlink" Target="https://mobile.twitter.com/yuma_mcas" TargetMode="External"/><Relationship Id="rId2" Type="http://schemas.openxmlformats.org/officeDocument/2006/relationships/hyperlink" Target="https://bit.ly/3n2zyGe" TargetMode="External"/><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hyperlink" Target="https://www.facebook.com/mcasyuma/" TargetMode="External"/><Relationship Id="rId4" Type="http://schemas.openxmlformats.org/officeDocument/2006/relationships/image" Target="../media/image88.png"/><Relationship Id="rId9" Type="http://schemas.openxmlformats.org/officeDocument/2006/relationships/image" Target="../media/image90.jpeg"/></Relationships>
</file>

<file path=ppt/slides/_rels/slide2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svg"/><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hyperlink" Target="mailto:Ronnie.murrietta@usmc.mil" TargetMode="External"/><Relationship Id="rId3" Type="http://schemas.openxmlformats.org/officeDocument/2006/relationships/hyperlink" Target="mailto:amy.kennedy@usmc.mil" TargetMode="External"/><Relationship Id="rId7" Type="http://schemas.openxmlformats.org/officeDocument/2006/relationships/hyperlink" Target="mailto:maria.kraft@usmc.mi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john.martin4@usmc.mil" TargetMode="External"/><Relationship Id="rId5" Type="http://schemas.openxmlformats.org/officeDocument/2006/relationships/hyperlink" Target="mailto:tara.vanderheyden@usmc.mil" TargetMode="External"/><Relationship Id="rId10" Type="http://schemas.openxmlformats.org/officeDocument/2006/relationships/image" Target="../media/image27.png"/><Relationship Id="rId4" Type="http://schemas.openxmlformats.org/officeDocument/2006/relationships/hyperlink" Target="mailto:annakaren.reyes@usmc.mil" TargetMode="External"/><Relationship Id="rId9" Type="http://schemas.openxmlformats.org/officeDocument/2006/relationships/hyperlink" Target="mailto:Gabriel.Argomaniz@usmc.mi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5.xml"/><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A2240"/>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0AA538-F9D1-4ACD-9B22-BF826ABE6046}"/>
              </a:ext>
            </a:extLst>
          </p:cNvPr>
          <p:cNvGrpSpPr/>
          <p:nvPr/>
        </p:nvGrpSpPr>
        <p:grpSpPr>
          <a:xfrm>
            <a:off x="1276350" y="1446160"/>
            <a:ext cx="7365480" cy="4093088"/>
            <a:chOff x="1276350" y="1446160"/>
            <a:chExt cx="7365480" cy="4093088"/>
          </a:xfrm>
        </p:grpSpPr>
        <p:sp>
          <p:nvSpPr>
            <p:cNvPr id="9" name="Text Placeholder 17">
              <a:extLst>
                <a:ext uri="{FF2B5EF4-FFF2-40B4-BE49-F238E27FC236}">
                  <a16:creationId xmlns:a16="http://schemas.microsoft.com/office/drawing/2014/main" id="{CC6ADD5B-860F-41AD-AF09-C664031ED87A}"/>
                </a:ext>
              </a:extLst>
            </p:cNvPr>
            <p:cNvSpPr txBox="1">
              <a:spLocks/>
            </p:cNvSpPr>
            <p:nvPr/>
          </p:nvSpPr>
          <p:spPr>
            <a:xfrm>
              <a:off x="1307998" y="4756611"/>
              <a:ext cx="6528005" cy="782637"/>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bg1"/>
                  </a:solidFill>
                  <a:latin typeface="Segoe UI" panose="020B0502040204020203" pitchFamily="34" charset="0"/>
                  <a:cs typeface="Segoe UI" panose="020B0502040204020203" pitchFamily="34" charset="0"/>
                </a:rPr>
                <a:t>MCAS YUMA </a:t>
              </a:r>
              <a:r>
                <a:rPr lang="en-US" sz="2400" dirty="0">
                  <a:solidFill>
                    <a:schemeClr val="bg1"/>
                  </a:solidFill>
                  <a:latin typeface="Segoe UI" panose="020B0502040204020203" pitchFamily="34" charset="0"/>
                  <a:cs typeface="Segoe UI" panose="020B0502040204020203" pitchFamily="34" charset="0"/>
                </a:rPr>
                <a:t>Military</a:t>
              </a:r>
              <a:r>
                <a:rPr lang="en-US" sz="2400" b="1" dirty="0">
                  <a:solidFill>
                    <a:srgbClr val="AA182C"/>
                  </a:solidFill>
                  <a:latin typeface="Segoe UI" panose="020B0502040204020203" pitchFamily="34" charset="0"/>
                  <a:cs typeface="Segoe UI" panose="020B0502040204020203" pitchFamily="34" charset="0"/>
                </a:rPr>
                <a:t> </a:t>
              </a:r>
              <a:r>
                <a:rPr lang="en-US" sz="2400" dirty="0">
                  <a:solidFill>
                    <a:schemeClr val="bg1"/>
                  </a:solidFill>
                  <a:latin typeface="Segoe UI" panose="020B0502040204020203" pitchFamily="34" charset="0"/>
                  <a:cs typeface="Segoe UI" panose="020B0502040204020203" pitchFamily="34" charset="0"/>
                </a:rPr>
                <a:t>Housing Office</a:t>
              </a:r>
              <a:r>
                <a:rPr lang="en-US" dirty="0">
                  <a:solidFill>
                    <a:schemeClr val="bg1"/>
                  </a:solidFill>
                </a:rPr>
                <a:t> </a:t>
              </a:r>
            </a:p>
          </p:txBody>
        </p:sp>
        <p:sp>
          <p:nvSpPr>
            <p:cNvPr id="10" name="TextBox 9">
              <a:extLst>
                <a:ext uri="{FF2B5EF4-FFF2-40B4-BE49-F238E27FC236}">
                  <a16:creationId xmlns:a16="http://schemas.microsoft.com/office/drawing/2014/main" id="{CCFBC538-C488-4C4B-B734-560D39D5DC17}"/>
                </a:ext>
              </a:extLst>
            </p:cNvPr>
            <p:cNvSpPr txBox="1"/>
            <p:nvPr/>
          </p:nvSpPr>
          <p:spPr>
            <a:xfrm>
              <a:off x="1322494" y="3117013"/>
              <a:ext cx="6701246" cy="369332"/>
            </a:xfrm>
            <a:prstGeom prst="rect">
              <a:avLst/>
            </a:prstGeom>
            <a:noFill/>
          </p:spPr>
          <p:txBody>
            <a:bodyPr wrap="square" rtlCol="0">
              <a:spAutoFit/>
            </a:bodyPr>
            <a:lstStyle/>
            <a:p>
              <a:pPr algn="ctr">
                <a:buNone/>
              </a:pPr>
              <a:endParaRPr lang="en-US" b="1" i="1" dirty="0">
                <a:solidFill>
                  <a:srgbClr val="AA182C"/>
                </a:solidFill>
                <a:latin typeface="Segoe UI" panose="020B0502040204020203" pitchFamily="34" charset="0"/>
                <a:cs typeface="Segoe UI" panose="020B0502040204020203" pitchFamily="34" charset="0"/>
              </a:endParaRPr>
            </a:p>
          </p:txBody>
        </p:sp>
        <p:sp>
          <p:nvSpPr>
            <p:cNvPr id="11" name="Title 15">
              <a:extLst>
                <a:ext uri="{FF2B5EF4-FFF2-40B4-BE49-F238E27FC236}">
                  <a16:creationId xmlns:a16="http://schemas.microsoft.com/office/drawing/2014/main" id="{73346CC8-9CD9-4A3A-8008-BBF9CDA31AE8}"/>
                </a:ext>
              </a:extLst>
            </p:cNvPr>
            <p:cNvSpPr txBox="1">
              <a:spLocks/>
            </p:cNvSpPr>
            <p:nvPr/>
          </p:nvSpPr>
          <p:spPr>
            <a:xfrm>
              <a:off x="1276350" y="1446160"/>
              <a:ext cx="7365480" cy="78166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Public Private Venture (PPV) Housing </a:t>
              </a:r>
              <a:b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Plain Language Brief</a:t>
              </a:r>
              <a:b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br>
              <a:r>
                <a:rPr lang="en-US" sz="2800" b="1" dirty="0">
                  <a:solidFill>
                    <a:schemeClr val="bg1"/>
                  </a:solidFill>
                  <a:latin typeface="Segoe UI" panose="020B0502040204020203" pitchFamily="34" charset="0"/>
                  <a:ea typeface="Segoe UI Black" panose="020B0A02040204020203" pitchFamily="34" charset="0"/>
                  <a:cs typeface="Segoe UI" panose="020B0502040204020203" pitchFamily="34" charset="0"/>
                </a:rPr>
                <a:t>(Tenant Welcome &amp; Orientation)</a:t>
              </a:r>
            </a:p>
          </p:txBody>
        </p:sp>
      </p:grpSp>
      <p:grpSp>
        <p:nvGrpSpPr>
          <p:cNvPr id="3" name="Group 2">
            <a:extLst>
              <a:ext uri="{FF2B5EF4-FFF2-40B4-BE49-F238E27FC236}">
                <a16:creationId xmlns:a16="http://schemas.microsoft.com/office/drawing/2014/main" id="{208B0BEB-0FBA-4356-92D8-F2F186947546}"/>
              </a:ext>
            </a:extLst>
          </p:cNvPr>
          <p:cNvGrpSpPr/>
          <p:nvPr/>
        </p:nvGrpSpPr>
        <p:grpSpPr>
          <a:xfrm>
            <a:off x="3851366" y="5539248"/>
            <a:ext cx="5264907" cy="1188823"/>
            <a:chOff x="3851366" y="5539248"/>
            <a:chExt cx="5264907" cy="1188823"/>
          </a:xfrm>
        </p:grpSpPr>
        <p:sp>
          <p:nvSpPr>
            <p:cNvPr id="13" name="TextBox 12">
              <a:extLst>
                <a:ext uri="{FF2B5EF4-FFF2-40B4-BE49-F238E27FC236}">
                  <a16:creationId xmlns:a16="http://schemas.microsoft.com/office/drawing/2014/main" id="{3CAAD060-AE74-46D4-ABBD-017745BA4509}"/>
                </a:ext>
              </a:extLst>
            </p:cNvPr>
            <p:cNvSpPr txBox="1"/>
            <p:nvPr/>
          </p:nvSpPr>
          <p:spPr>
            <a:xfrm>
              <a:off x="3851366" y="5903963"/>
              <a:ext cx="4008120" cy="307777"/>
            </a:xfrm>
            <a:prstGeom prst="rect">
              <a:avLst/>
            </a:prstGeom>
            <a:noFill/>
          </p:spPr>
          <p:txBody>
            <a:bodyPr wrap="square" rtlCol="0">
              <a:spAutoFit/>
            </a:bodyPr>
            <a:lstStyle/>
            <a:p>
              <a:pPr>
                <a:buNone/>
              </a:pPr>
              <a:r>
                <a:rPr lang="en-US" sz="1400" b="0" dirty="0">
                  <a:solidFill>
                    <a:schemeClr val="bg1"/>
                  </a:solidFill>
                  <a:latin typeface="Segoe UI" panose="020B0502040204020203" pitchFamily="34" charset="0"/>
                  <a:cs typeface="Segoe UI" panose="020B0502040204020203" pitchFamily="34" charset="0"/>
                </a:rPr>
                <a:t>Marine Corps Installations Command (MCICOM)</a:t>
              </a:r>
            </a:p>
          </p:txBody>
        </p:sp>
        <p:pic>
          <p:nvPicPr>
            <p:cNvPr id="15" name="Picture 14">
              <a:extLst>
                <a:ext uri="{FF2B5EF4-FFF2-40B4-BE49-F238E27FC236}">
                  <a16:creationId xmlns:a16="http://schemas.microsoft.com/office/drawing/2014/main" id="{01926755-7A5C-435F-98E5-2D0EC1685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6002" y="5539248"/>
              <a:ext cx="1280271" cy="1188823"/>
            </a:xfrm>
            <a:prstGeom prst="rect">
              <a:avLst/>
            </a:prstGeom>
          </p:spPr>
        </p:pic>
      </p:grpSp>
      <p:pic>
        <p:nvPicPr>
          <p:cNvPr id="17" name="Picture 16" descr="A picture containing text, vector graphics&#10;&#10;Description automatically generated">
            <a:extLst>
              <a:ext uri="{FF2B5EF4-FFF2-40B4-BE49-F238E27FC236}">
                <a16:creationId xmlns:a16="http://schemas.microsoft.com/office/drawing/2014/main" id="{EA7E064A-26A9-4594-A86D-610E5EE28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940"/>
            <a:ext cx="1668925" cy="1699407"/>
          </a:xfrm>
          <a:prstGeom prst="rect">
            <a:avLst/>
          </a:prstGeom>
        </p:spPr>
      </p:pic>
      <p:pic>
        <p:nvPicPr>
          <p:cNvPr id="4" name="Picture 3">
            <a:extLst>
              <a:ext uri="{FF2B5EF4-FFF2-40B4-BE49-F238E27FC236}">
                <a16:creationId xmlns:a16="http://schemas.microsoft.com/office/drawing/2014/main" id="{4EE21B83-E2C4-1BE2-CD8C-435674CDD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0275" y="2201878"/>
            <a:ext cx="5429250" cy="2715841"/>
          </a:xfrm>
          <a:prstGeom prst="rect">
            <a:avLst/>
          </a:prstGeom>
        </p:spPr>
      </p:pic>
    </p:spTree>
    <p:extLst>
      <p:ext uri="{BB962C8B-B14F-4D97-AF65-F5344CB8AC3E}">
        <p14:creationId xmlns:p14="http://schemas.microsoft.com/office/powerpoint/2010/main" val="34211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What to Expect: Move-In &amp; Move-Out</a:t>
            </a:r>
          </a:p>
        </p:txBody>
      </p:sp>
      <p:grpSp>
        <p:nvGrpSpPr>
          <p:cNvPr id="3" name="Group 2">
            <a:extLst>
              <a:ext uri="{FF2B5EF4-FFF2-40B4-BE49-F238E27FC236}">
                <a16:creationId xmlns:a16="http://schemas.microsoft.com/office/drawing/2014/main" id="{137F037F-84DC-440A-8EE4-5C69A99E10BC}"/>
              </a:ext>
            </a:extLst>
          </p:cNvPr>
          <p:cNvGrpSpPr/>
          <p:nvPr/>
        </p:nvGrpSpPr>
        <p:grpSpPr>
          <a:xfrm>
            <a:off x="287776" y="1375350"/>
            <a:ext cx="4284224" cy="5235095"/>
            <a:chOff x="450366" y="1495772"/>
            <a:chExt cx="4813456" cy="5321452"/>
          </a:xfrm>
        </p:grpSpPr>
        <p:graphicFrame>
          <p:nvGraphicFramePr>
            <p:cNvPr id="5" name="Table 5">
              <a:extLst>
                <a:ext uri="{FF2B5EF4-FFF2-40B4-BE49-F238E27FC236}">
                  <a16:creationId xmlns:a16="http://schemas.microsoft.com/office/drawing/2014/main" id="{353053CC-860C-4D25-987A-890D22374254}"/>
                </a:ext>
              </a:extLst>
            </p:cNvPr>
            <p:cNvGraphicFramePr>
              <a:graphicFrameLocks/>
            </p:cNvGraphicFramePr>
            <p:nvPr>
              <p:extLst>
                <p:ext uri="{D42A27DB-BD31-4B8C-83A1-F6EECF244321}">
                  <p14:modId xmlns:p14="http://schemas.microsoft.com/office/powerpoint/2010/main" val="3257109276"/>
                </p:ext>
              </p:extLst>
            </p:nvPr>
          </p:nvGraphicFramePr>
          <p:xfrm>
            <a:off x="450366" y="1838620"/>
            <a:ext cx="4813456" cy="4978604"/>
          </p:xfrm>
          <a:graphic>
            <a:graphicData uri="http://schemas.openxmlformats.org/drawingml/2006/table">
              <a:tbl>
                <a:tblPr firstRow="1" bandRow="1">
                  <a:tableStyleId>{5C22544A-7EE6-4342-B048-85BDC9FD1C3A}</a:tableStyleId>
                </a:tblPr>
                <a:tblGrid>
                  <a:gridCol w="4284224">
                    <a:extLst>
                      <a:ext uri="{9D8B030D-6E8A-4147-A177-3AD203B41FA5}">
                        <a16:colId xmlns:a16="http://schemas.microsoft.com/office/drawing/2014/main" val="171408727"/>
                      </a:ext>
                    </a:extLst>
                  </a:gridCol>
                </a:tblGrid>
                <a:tr h="235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The Resident:</a:t>
                        </a:r>
                      </a:p>
                    </a:txBody>
                    <a:tcPr>
                      <a:solidFill>
                        <a:srgbClr val="0A2240"/>
                      </a:solidFill>
                    </a:tcPr>
                  </a:tc>
                  <a:extLst>
                    <a:ext uri="{0D108BD9-81ED-4DB2-BD59-A6C34878D82A}">
                      <a16:rowId xmlns:a16="http://schemas.microsoft.com/office/drawing/2014/main" val="2393372911"/>
                    </a:ext>
                  </a:extLst>
                </a:tr>
                <a:tr h="283464">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Tours the home for quality</a:t>
                        </a:r>
                      </a:p>
                    </a:txBody>
                    <a:tcPr anchor="ctr">
                      <a:solidFill>
                        <a:schemeClr val="bg1">
                          <a:lumMod val="95000"/>
                        </a:schemeClr>
                      </a:solidFill>
                    </a:tcPr>
                  </a:tc>
                  <a:extLst>
                    <a:ext uri="{0D108BD9-81ED-4DB2-BD59-A6C34878D82A}">
                      <a16:rowId xmlns:a16="http://schemas.microsoft.com/office/drawing/2014/main" val="2945443918"/>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Accepts home &amp; terms of lease</a:t>
                        </a:r>
                      </a:p>
                    </a:txBody>
                    <a:tcPr anchor="ctr">
                      <a:solidFill>
                        <a:schemeClr val="bg1">
                          <a:lumMod val="95000"/>
                        </a:schemeClr>
                      </a:solidFill>
                    </a:tcPr>
                  </a:tc>
                  <a:extLst>
                    <a:ext uri="{0D108BD9-81ED-4DB2-BD59-A6C34878D82A}">
                      <a16:rowId xmlns:a16="http://schemas.microsoft.com/office/drawing/2014/main" val="305441111"/>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Signs a lease</a:t>
                        </a:r>
                      </a:p>
                    </a:txBody>
                    <a:tcPr anchor="ctr">
                      <a:solidFill>
                        <a:schemeClr val="bg1">
                          <a:lumMod val="95000"/>
                        </a:schemeClr>
                      </a:solidFill>
                    </a:tcPr>
                  </a:tc>
                  <a:extLst>
                    <a:ext uri="{0D108BD9-81ED-4DB2-BD59-A6C34878D82A}">
                      <a16:rowId xmlns:a16="http://schemas.microsoft.com/office/drawing/2014/main" val="2706204603"/>
                    </a:ext>
                  </a:extLst>
                </a:tr>
                <a:tr h="298340">
                  <a:tc>
                    <a:txBody>
                      <a:bodyPr/>
                      <a:lstStyle/>
                      <a:p>
                        <a:r>
                          <a:rPr lang="en-US" sz="1200" b="1" i="0" dirty="0">
                            <a:solidFill>
                              <a:schemeClr val="bg1"/>
                            </a:solidFill>
                            <a:latin typeface="Segoe UI" panose="020B0502040204020203" pitchFamily="34" charset="0"/>
                            <a:cs typeface="Segoe UI" panose="020B0502040204020203" pitchFamily="34" charset="0"/>
                          </a:rPr>
                          <a:t>Liberty Military Housing </a:t>
                        </a:r>
                        <a:r>
                          <a:rPr lang="en-US" sz="1200" b="1" dirty="0">
                            <a:solidFill>
                              <a:schemeClr val="bg1"/>
                            </a:solidFill>
                            <a:latin typeface="Segoe UI" panose="020B0502040204020203" pitchFamily="34" charset="0"/>
                            <a:cs typeface="Segoe UI" panose="020B0502040204020203" pitchFamily="34" charset="0"/>
                          </a:rPr>
                          <a:t>provides:</a:t>
                        </a:r>
                      </a:p>
                    </a:txBody>
                    <a:tcPr anchor="ctr">
                      <a:solidFill>
                        <a:srgbClr val="0A2240"/>
                      </a:solidFill>
                    </a:tcPr>
                  </a:tc>
                  <a:extLst>
                    <a:ext uri="{0D108BD9-81ED-4DB2-BD59-A6C34878D82A}">
                      <a16:rowId xmlns:a16="http://schemas.microsoft.com/office/drawing/2014/main" val="671673862"/>
                    </a:ext>
                  </a:extLst>
                </a:tr>
                <a:tr h="30175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Walk-through tour of your home</a:t>
                        </a:r>
                      </a:p>
                    </a:txBody>
                    <a:tcPr anchor="ctr">
                      <a:solidFill>
                        <a:schemeClr val="bg1">
                          <a:lumMod val="95000"/>
                        </a:schemeClr>
                      </a:solidFill>
                    </a:tcPr>
                  </a:tc>
                  <a:extLst>
                    <a:ext uri="{0D108BD9-81ED-4DB2-BD59-A6C34878D82A}">
                      <a16:rowId xmlns:a16="http://schemas.microsoft.com/office/drawing/2014/main" val="2795538689"/>
                    </a:ext>
                  </a:extLst>
                </a:tr>
                <a:tr h="301752">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Move-in inspection with checklist</a:t>
                        </a:r>
                      </a:p>
                    </a:txBody>
                    <a:tcPr anchor="ctr">
                      <a:solidFill>
                        <a:schemeClr val="bg1">
                          <a:lumMod val="95000"/>
                        </a:schemeClr>
                      </a:solidFill>
                    </a:tcPr>
                  </a:tc>
                  <a:extLst>
                    <a:ext uri="{0D108BD9-81ED-4DB2-BD59-A6C34878D82A}">
                      <a16:rowId xmlns:a16="http://schemas.microsoft.com/office/drawing/2014/main" val="1027661099"/>
                    </a:ext>
                  </a:extLst>
                </a:tr>
                <a:tr h="30175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Lease signing &amp; answers to questions</a:t>
                        </a:r>
                      </a:p>
                    </a:txBody>
                    <a:tcPr anchor="ctr">
                      <a:solidFill>
                        <a:schemeClr val="bg1">
                          <a:lumMod val="95000"/>
                        </a:schemeClr>
                      </a:solidFill>
                    </a:tcPr>
                  </a:tc>
                  <a:extLst>
                    <a:ext uri="{0D108BD9-81ED-4DB2-BD59-A6C34878D82A}">
                      <a16:rowId xmlns:a16="http://schemas.microsoft.com/office/drawing/2014/main" val="1710856350"/>
                    </a:ext>
                  </a:extLst>
                </a:tr>
                <a:tr h="292608">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Keys</a:t>
                        </a:r>
                      </a:p>
                    </a:txBody>
                    <a:tcPr anchor="ctr">
                      <a:solidFill>
                        <a:schemeClr val="bg1">
                          <a:lumMod val="95000"/>
                        </a:schemeClr>
                      </a:solidFill>
                    </a:tcPr>
                  </a:tc>
                  <a:extLst>
                    <a:ext uri="{0D108BD9-81ED-4DB2-BD59-A6C34878D82A}">
                      <a16:rowId xmlns:a16="http://schemas.microsoft.com/office/drawing/2014/main" val="1714559006"/>
                    </a:ext>
                  </a:extLst>
                </a:tr>
                <a:tr h="30175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 survey asking about your move-in experience</a:t>
                        </a:r>
                      </a:p>
                    </a:txBody>
                    <a:tcPr anchor="ctr">
                      <a:solidFill>
                        <a:schemeClr val="bg1">
                          <a:lumMod val="95000"/>
                        </a:schemeClr>
                      </a:solidFill>
                    </a:tcPr>
                  </a:tc>
                  <a:extLst>
                    <a:ext uri="{0D108BD9-81ED-4DB2-BD59-A6C34878D82A}">
                      <a16:rowId xmlns:a16="http://schemas.microsoft.com/office/drawing/2014/main" val="3533236368"/>
                    </a:ext>
                  </a:extLst>
                </a:tr>
                <a:tr h="298340">
                  <a:tc>
                    <a:txBody>
                      <a:bodyPr/>
                      <a:lstStyle/>
                      <a:p>
                        <a:r>
                          <a:rPr lang="en-US" sz="1200" b="1" dirty="0">
                            <a:solidFill>
                              <a:schemeClr val="bg1"/>
                            </a:solidFill>
                            <a:latin typeface="Segoe UI" panose="020B0502040204020203" pitchFamily="34" charset="0"/>
                            <a:cs typeface="Segoe UI" panose="020B0502040204020203" pitchFamily="34" charset="0"/>
                          </a:rPr>
                          <a:t>MHO provides:</a:t>
                        </a:r>
                      </a:p>
                    </a:txBody>
                    <a:tcPr anchor="ctr">
                      <a:solidFill>
                        <a:srgbClr val="0A2240"/>
                      </a:solidFill>
                    </a:tcPr>
                  </a:tc>
                  <a:extLst>
                    <a:ext uri="{0D108BD9-81ED-4DB2-BD59-A6C34878D82A}">
                      <a16:rowId xmlns:a16="http://schemas.microsoft.com/office/drawing/2014/main" val="2473659055"/>
                    </a:ext>
                  </a:extLst>
                </a:tr>
                <a:tr h="487696">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Plain Language Brief &amp; answers to housing</a:t>
                        </a:r>
                        <a:r>
                          <a:rPr lang="en-US" sz="1100" baseline="0" dirty="0">
                            <a:latin typeface="Segoe UI" panose="020B0502040204020203" pitchFamily="34" charset="0"/>
                            <a:cs typeface="Segoe UI" panose="020B0502040204020203" pitchFamily="34" charset="0"/>
                          </a:rPr>
                          <a:t> policies/questions</a:t>
                        </a:r>
                        <a:endParaRPr lang="en-US" sz="110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43208744"/>
                    </a:ext>
                  </a:extLst>
                </a:tr>
                <a:tr h="314598">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MHO representative</a:t>
                        </a:r>
                        <a:r>
                          <a:rPr lang="en-US" sz="1100" baseline="0" dirty="0">
                            <a:solidFill>
                              <a:schemeClr val="tx1"/>
                            </a:solidFill>
                            <a:latin typeface="Segoe UI" panose="020B0502040204020203" pitchFamily="34" charset="0"/>
                            <a:cs typeface="Segoe UI" panose="020B0502040204020203" pitchFamily="34" charset="0"/>
                          </a:rPr>
                          <a:t> at </a:t>
                        </a:r>
                        <a:r>
                          <a:rPr lang="en-US" sz="1100" dirty="0">
                            <a:solidFill>
                              <a:schemeClr val="tx1"/>
                            </a:solidFill>
                            <a:latin typeface="Segoe UI" panose="020B0502040204020203" pitchFamily="34" charset="0"/>
                            <a:cs typeface="Segoe UI" panose="020B0502040204020203" pitchFamily="34" charset="0"/>
                          </a:rPr>
                          <a:t>move-in inspection per resident request</a:t>
                        </a:r>
                        <a:endParaRPr lang="en-US" sz="1100" b="0" i="0" dirty="0">
                          <a:solidFill>
                            <a:schemeClr val="tx1"/>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2328685168"/>
                    </a:ext>
                  </a:extLst>
                </a:tr>
                <a:tr h="307581">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Follow-up with you (</a:t>
                        </a:r>
                        <a:r>
                          <a:rPr lang="en-US" sz="1100" baseline="0" dirty="0">
                            <a:latin typeface="Segoe UI" panose="020B0502040204020203" pitchFamily="34" charset="0"/>
                            <a:cs typeface="Segoe UI" panose="020B0502040204020203" pitchFamily="34" charset="0"/>
                          </a:rPr>
                          <a:t>15 &amp; 60 days after move-in)</a:t>
                        </a:r>
                        <a:endParaRPr lang="en-US" sz="1100" dirty="0">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1718910426"/>
                    </a:ext>
                  </a:extLst>
                </a:tr>
                <a:tr h="283464">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Support to resolve any</a:t>
                        </a:r>
                        <a:r>
                          <a:rPr lang="en-US" sz="1100" baseline="0" dirty="0">
                            <a:latin typeface="Segoe UI" panose="020B0502040204020203" pitchFamily="34" charset="0"/>
                            <a:cs typeface="Segoe UI" panose="020B0502040204020203" pitchFamily="34" charset="0"/>
                          </a:rPr>
                          <a:t> unresolved concerns at </a:t>
                        </a:r>
                        <a:r>
                          <a:rPr lang="en-US" sz="1100" dirty="0">
                            <a:latin typeface="Segoe UI" panose="020B0502040204020203" pitchFamily="34" charset="0"/>
                            <a:cs typeface="Segoe UI" panose="020B0502040204020203" pitchFamily="34" charset="0"/>
                          </a:rPr>
                          <a:t>move-in</a:t>
                        </a:r>
                      </a:p>
                    </a:txBody>
                    <a:tcPr anchor="ctr">
                      <a:solidFill>
                        <a:schemeClr val="bg1">
                          <a:lumMod val="95000"/>
                        </a:schemeClr>
                      </a:solidFill>
                    </a:tcPr>
                  </a:tc>
                  <a:extLst>
                    <a:ext uri="{0D108BD9-81ED-4DB2-BD59-A6C34878D82A}">
                      <a16:rowId xmlns:a16="http://schemas.microsoft.com/office/drawing/2014/main" val="1791356877"/>
                    </a:ext>
                  </a:extLst>
                </a:tr>
                <a:tr h="283464">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Assist with pre-inspections </a:t>
                        </a:r>
                        <a:r>
                          <a:rPr lang="en-US" sz="1100" b="1" dirty="0">
                            <a:solidFill>
                              <a:schemeClr val="tx1"/>
                            </a:solidFill>
                            <a:latin typeface="Segoe UI" panose="020B0502040204020203" pitchFamily="34" charset="0"/>
                            <a:cs typeface="Segoe UI" panose="020B0502040204020203" pitchFamily="34" charset="0"/>
                          </a:rPr>
                          <a:t>per resident request</a:t>
                        </a:r>
                      </a:p>
                    </a:txBody>
                    <a:tcPr anchor="ctr">
                      <a:solidFill>
                        <a:schemeClr val="bg1">
                          <a:lumMod val="95000"/>
                        </a:schemeClr>
                      </a:solidFill>
                    </a:tcPr>
                  </a:tc>
                  <a:extLst>
                    <a:ext uri="{0D108BD9-81ED-4DB2-BD59-A6C34878D82A}">
                      <a16:rowId xmlns:a16="http://schemas.microsoft.com/office/drawing/2014/main" val="3104666213"/>
                    </a:ext>
                  </a:extLst>
                </a:tr>
              </a:tbl>
            </a:graphicData>
          </a:graphic>
        </p:graphicFrame>
        <p:sp>
          <p:nvSpPr>
            <p:cNvPr id="6" name="TextBox 5">
              <a:extLst>
                <a:ext uri="{FF2B5EF4-FFF2-40B4-BE49-F238E27FC236}">
                  <a16:creationId xmlns:a16="http://schemas.microsoft.com/office/drawing/2014/main" id="{23F711D6-4A31-4C9E-A52B-E0D3480EAAF0}"/>
                </a:ext>
              </a:extLst>
            </p:cNvPr>
            <p:cNvSpPr txBox="1"/>
            <p:nvPr/>
          </p:nvSpPr>
          <p:spPr>
            <a:xfrm>
              <a:off x="689599" y="1495772"/>
              <a:ext cx="3893819" cy="348211"/>
            </a:xfrm>
            <a:prstGeom prst="rect">
              <a:avLst/>
            </a:prstGeom>
            <a:noFill/>
          </p:spPr>
          <p:txBody>
            <a:bodyPr wrap="square" rtlCol="0">
              <a:spAutoFit/>
            </a:bodyPr>
            <a:lstStyle/>
            <a:p>
              <a:pPr algn="ctr">
                <a:buNone/>
              </a:pPr>
              <a:r>
                <a:rPr lang="en-US" sz="1600" b="1" dirty="0">
                  <a:solidFill>
                    <a:srgbClr val="0A2240"/>
                  </a:solidFill>
                  <a:latin typeface="Segoe UI" panose="020B0502040204020203" pitchFamily="34" charset="0"/>
                  <a:ea typeface="+mj-ea"/>
                  <a:cs typeface="Segoe UI" panose="020B0502040204020203" pitchFamily="34" charset="0"/>
                </a:rPr>
                <a:t>MOVE-IN</a:t>
              </a:r>
            </a:p>
          </p:txBody>
        </p:sp>
      </p:grpSp>
      <p:sp>
        <p:nvSpPr>
          <p:cNvPr id="7" name="TextBox 6">
            <a:extLst>
              <a:ext uri="{FF2B5EF4-FFF2-40B4-BE49-F238E27FC236}">
                <a16:creationId xmlns:a16="http://schemas.microsoft.com/office/drawing/2014/main" id="{BA3CAFF7-3500-44A5-8A0C-CFC41DC6AB89}"/>
              </a:ext>
            </a:extLst>
          </p:cNvPr>
          <p:cNvSpPr txBox="1"/>
          <p:nvPr/>
        </p:nvSpPr>
        <p:spPr>
          <a:xfrm>
            <a:off x="4827910" y="1369391"/>
            <a:ext cx="4084693" cy="338554"/>
          </a:xfrm>
          <a:prstGeom prst="rect">
            <a:avLst/>
          </a:prstGeom>
          <a:noFill/>
        </p:spPr>
        <p:txBody>
          <a:bodyPr wrap="square" rtlCol="0">
            <a:spAutoFit/>
          </a:bodyPr>
          <a:lstStyle/>
          <a:p>
            <a:pPr algn="ctr">
              <a:buNone/>
            </a:pPr>
            <a:r>
              <a:rPr lang="en-US" sz="1600" b="1" dirty="0">
                <a:solidFill>
                  <a:srgbClr val="0A2240"/>
                </a:solidFill>
                <a:latin typeface="Segoe UI" panose="020B0502040204020203" pitchFamily="34" charset="0"/>
                <a:ea typeface="+mj-ea"/>
                <a:cs typeface="Segoe UI" panose="020B0502040204020203" pitchFamily="34" charset="0"/>
              </a:rPr>
              <a:t>MOVE-OUT</a:t>
            </a:r>
          </a:p>
        </p:txBody>
      </p:sp>
      <p:graphicFrame>
        <p:nvGraphicFramePr>
          <p:cNvPr id="10" name="Table 9">
            <a:extLst>
              <a:ext uri="{FF2B5EF4-FFF2-40B4-BE49-F238E27FC236}">
                <a16:creationId xmlns:a16="http://schemas.microsoft.com/office/drawing/2014/main" id="{CB966238-CEB5-4F14-8EAF-2B1E6C0C05A7}"/>
              </a:ext>
            </a:extLst>
          </p:cNvPr>
          <p:cNvGraphicFramePr>
            <a:graphicFrameLocks noGrp="1"/>
          </p:cNvGraphicFramePr>
          <p:nvPr>
            <p:extLst>
              <p:ext uri="{D42A27DB-BD31-4B8C-83A1-F6EECF244321}">
                <p14:modId xmlns:p14="http://schemas.microsoft.com/office/powerpoint/2010/main" val="2449025514"/>
              </p:ext>
            </p:extLst>
          </p:nvPr>
        </p:nvGraphicFramePr>
        <p:xfrm>
          <a:off x="4666211" y="1710063"/>
          <a:ext cx="4408093" cy="5085030"/>
        </p:xfrm>
        <a:graphic>
          <a:graphicData uri="http://schemas.openxmlformats.org/drawingml/2006/table">
            <a:tbl>
              <a:tblPr firstRow="1" bandRow="1">
                <a:tableStyleId>{5C22544A-7EE6-4342-B048-85BDC9FD1C3A}</a:tableStyleId>
              </a:tblPr>
              <a:tblGrid>
                <a:gridCol w="4408093">
                  <a:extLst>
                    <a:ext uri="{9D8B030D-6E8A-4147-A177-3AD203B41FA5}">
                      <a16:colId xmlns:a16="http://schemas.microsoft.com/office/drawing/2014/main" val="1782441517"/>
                    </a:ext>
                  </a:extLst>
                </a:gridCol>
              </a:tblGrid>
              <a:tr h="283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Segoe UI" panose="020B0502040204020203" pitchFamily="34" charset="0"/>
                          <a:cs typeface="Segoe UI" panose="020B0502040204020203" pitchFamily="34" charset="0"/>
                        </a:rPr>
                        <a:t>The Resident:</a:t>
                      </a:r>
                    </a:p>
                  </a:txBody>
                  <a:tcPr>
                    <a:solidFill>
                      <a:srgbClr val="0A2240"/>
                    </a:solidFill>
                  </a:tcPr>
                </a:tc>
                <a:extLst>
                  <a:ext uri="{0D108BD9-81ED-4DB2-BD59-A6C34878D82A}">
                    <a16:rowId xmlns:a16="http://schemas.microsoft.com/office/drawing/2014/main" val="604362407"/>
                  </a:ext>
                </a:extLst>
              </a:tr>
              <a:tr h="327822">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Provides a minimum of 30-day notice </a:t>
                      </a:r>
                      <a:r>
                        <a:rPr lang="en-US" sz="1100" dirty="0">
                          <a:latin typeface="Segoe UI" panose="020B0502040204020203" pitchFamily="34" charset="0"/>
                          <a:cs typeface="Segoe UI" panose="020B0502040204020203" pitchFamily="34" charset="0"/>
                        </a:rPr>
                        <a:t>to vacate </a:t>
                      </a:r>
                      <a:r>
                        <a:rPr lang="en-US" sz="1100">
                          <a:latin typeface="Segoe UI" panose="020B0502040204020203" pitchFamily="34" charset="0"/>
                          <a:cs typeface="Segoe UI" panose="020B0502040204020203" pitchFamily="34" charset="0"/>
                        </a:rPr>
                        <a:t>to </a:t>
                      </a:r>
                      <a:r>
                        <a:rPr lang="en-US" sz="1100" b="0" i="0">
                          <a:solidFill>
                            <a:schemeClr val="tx1"/>
                          </a:solidFill>
                          <a:latin typeface="Segoe UI" panose="020B0502040204020203" pitchFamily="34" charset="0"/>
                          <a:cs typeface="Segoe UI" panose="020B0502040204020203" pitchFamily="34" charset="0"/>
                        </a:rPr>
                        <a:t>Liberty Military Housing</a:t>
                      </a:r>
                      <a:endParaRPr lang="en-US" sz="1100" b="1" i="1" dirty="0">
                        <a:solidFill>
                          <a:srgbClr val="AA182C"/>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3103277678"/>
                  </a:ext>
                </a:extLst>
              </a:tr>
              <a:tr h="327822">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Returns home in good condition</a:t>
                      </a:r>
                    </a:p>
                  </a:txBody>
                  <a:tcPr anchor="ctr">
                    <a:solidFill>
                      <a:schemeClr val="bg1">
                        <a:lumMod val="95000"/>
                      </a:schemeClr>
                    </a:solidFill>
                  </a:tcPr>
                </a:tc>
                <a:extLst>
                  <a:ext uri="{0D108BD9-81ED-4DB2-BD59-A6C34878D82A}">
                    <a16:rowId xmlns:a16="http://schemas.microsoft.com/office/drawing/2014/main" val="4214812458"/>
                  </a:ext>
                </a:extLst>
              </a:tr>
              <a:tr h="348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bg1"/>
                          </a:solidFill>
                          <a:latin typeface="Segoe UI" panose="020B0502040204020203" pitchFamily="34" charset="0"/>
                          <a:cs typeface="Segoe UI" panose="020B0502040204020203" pitchFamily="34" charset="0"/>
                        </a:rPr>
                        <a:t>Liberty Military Housing </a:t>
                      </a:r>
                      <a:r>
                        <a:rPr lang="en-US" sz="1200" b="1" dirty="0">
                          <a:solidFill>
                            <a:schemeClr val="bg1"/>
                          </a:solidFill>
                          <a:latin typeface="Segoe UI" panose="020B0502040204020203" pitchFamily="34" charset="0"/>
                          <a:cs typeface="Segoe UI" panose="020B0502040204020203" pitchFamily="34" charset="0"/>
                        </a:rPr>
                        <a:t>provides:</a:t>
                      </a:r>
                    </a:p>
                  </a:txBody>
                  <a:tcPr anchor="ctr">
                    <a:solidFill>
                      <a:srgbClr val="0A2240"/>
                    </a:solidFill>
                  </a:tcPr>
                </a:tc>
                <a:extLst>
                  <a:ext uri="{0D108BD9-81ED-4DB2-BD59-A6C34878D82A}">
                    <a16:rowId xmlns:a16="http://schemas.microsoft.com/office/drawing/2014/main" val="2556609580"/>
                  </a:ext>
                </a:extLst>
              </a:tr>
              <a:tr h="514259">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Inspection prior to move-out to assess the condition of your home utilizing the move-in inspection checklist</a:t>
                      </a:r>
                    </a:p>
                  </a:txBody>
                  <a:tcPr anchor="ctr">
                    <a:solidFill>
                      <a:schemeClr val="bg1">
                        <a:lumMod val="95000"/>
                      </a:schemeClr>
                    </a:solidFill>
                  </a:tcPr>
                </a:tc>
                <a:extLst>
                  <a:ext uri="{0D108BD9-81ED-4DB2-BD59-A6C34878D82A}">
                    <a16:rowId xmlns:a16="http://schemas.microsoft.com/office/drawing/2014/main" val="1315951674"/>
                  </a:ext>
                </a:extLst>
              </a:tr>
              <a:tr h="367474">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Appropriate maintenance services</a:t>
                      </a:r>
                      <a:r>
                        <a:rPr lang="en-US" sz="1100" baseline="0" dirty="0">
                          <a:solidFill>
                            <a:schemeClr val="tx1"/>
                          </a:solidFill>
                          <a:latin typeface="Segoe UI" panose="020B0502040204020203" pitchFamily="34" charset="0"/>
                          <a:cs typeface="Segoe UI" panose="020B0502040204020203" pitchFamily="34" charset="0"/>
                        </a:rPr>
                        <a:t> &amp; speedy issue resolution</a:t>
                      </a:r>
                      <a:endParaRPr lang="en-US" sz="1100" dirty="0">
                        <a:solidFill>
                          <a:schemeClr val="tx1"/>
                        </a:solidFill>
                        <a:latin typeface="Segoe UI" panose="020B0502040204020203" pitchFamily="34" charset="0"/>
                        <a:cs typeface="Segoe UI" panose="020B0502040204020203" pitchFamily="34" charset="0"/>
                      </a:endParaRPr>
                    </a:p>
                  </a:txBody>
                  <a:tcPr anchor="ctr">
                    <a:solidFill>
                      <a:schemeClr val="bg1">
                        <a:lumMod val="95000"/>
                      </a:schemeClr>
                    </a:solidFill>
                  </a:tcPr>
                </a:tc>
                <a:extLst>
                  <a:ext uri="{0D108BD9-81ED-4DB2-BD59-A6C34878D82A}">
                    <a16:rowId xmlns:a16="http://schemas.microsoft.com/office/drawing/2014/main" val="571332568"/>
                  </a:ext>
                </a:extLst>
              </a:tr>
              <a:tr h="359581">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Final determination of any damages or repairs &amp; associated costs</a:t>
                      </a:r>
                    </a:p>
                  </a:txBody>
                  <a:tcPr anchor="ctr">
                    <a:solidFill>
                      <a:schemeClr val="bg1">
                        <a:lumMod val="95000"/>
                      </a:schemeClr>
                    </a:solidFill>
                  </a:tcPr>
                </a:tc>
                <a:extLst>
                  <a:ext uri="{0D108BD9-81ED-4DB2-BD59-A6C34878D82A}">
                    <a16:rowId xmlns:a16="http://schemas.microsoft.com/office/drawing/2014/main" val="3187500686"/>
                  </a:ext>
                </a:extLst>
              </a:tr>
              <a:tr h="327822">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Move-out survey for you to provide feedback</a:t>
                      </a:r>
                    </a:p>
                  </a:txBody>
                  <a:tcPr anchor="ctr">
                    <a:solidFill>
                      <a:schemeClr val="bg1">
                        <a:lumMod val="95000"/>
                      </a:schemeClr>
                    </a:solidFill>
                  </a:tcPr>
                </a:tc>
                <a:extLst>
                  <a:ext uri="{0D108BD9-81ED-4DB2-BD59-A6C34878D82A}">
                    <a16:rowId xmlns:a16="http://schemas.microsoft.com/office/drawing/2014/main" val="4091755265"/>
                  </a:ext>
                </a:extLst>
              </a:tr>
              <a:tr h="348974">
                <a:tc>
                  <a:txBody>
                    <a:bodyPr/>
                    <a:lstStyle/>
                    <a:p>
                      <a:r>
                        <a:rPr lang="en-US" sz="1200" b="1" dirty="0">
                          <a:solidFill>
                            <a:schemeClr val="bg1"/>
                          </a:solidFill>
                          <a:latin typeface="Segoe UI" panose="020B0502040204020203" pitchFamily="34" charset="0"/>
                          <a:cs typeface="Segoe UI" panose="020B0502040204020203" pitchFamily="34" charset="0"/>
                        </a:rPr>
                        <a:t>MHO provides:</a:t>
                      </a:r>
                    </a:p>
                  </a:txBody>
                  <a:tcPr anchor="ctr">
                    <a:solidFill>
                      <a:srgbClr val="0A2240"/>
                    </a:solidFill>
                  </a:tcPr>
                </a:tc>
                <a:extLst>
                  <a:ext uri="{0D108BD9-81ED-4DB2-BD59-A6C34878D82A}">
                    <a16:rowId xmlns:a16="http://schemas.microsoft.com/office/drawing/2014/main" val="2994277827"/>
                  </a:ext>
                </a:extLst>
              </a:tr>
              <a:tr h="33839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Provides answers to questions &amp; issue resolution process</a:t>
                      </a:r>
                    </a:p>
                  </a:txBody>
                  <a:tcPr anchor="ctr">
                    <a:solidFill>
                      <a:schemeClr val="bg1">
                        <a:lumMod val="95000"/>
                      </a:schemeClr>
                    </a:solidFill>
                  </a:tcPr>
                </a:tc>
                <a:extLst>
                  <a:ext uri="{0D108BD9-81ED-4DB2-BD59-A6C34878D82A}">
                    <a16:rowId xmlns:a16="http://schemas.microsoft.com/office/drawing/2014/main" val="946039602"/>
                  </a:ext>
                </a:extLst>
              </a:tr>
              <a:tr h="338397">
                <a:tc>
                  <a:txBody>
                    <a:bodyPr/>
                    <a:lstStyle/>
                    <a:p>
                      <a:pPr marL="171450" indent="-171450">
                        <a:buFont typeface="Wingdings" panose="05000000000000000000" pitchFamily="2" charset="2"/>
                        <a:buChar char="ü"/>
                      </a:pPr>
                      <a:r>
                        <a:rPr lang="en-US" sz="1100" dirty="0">
                          <a:solidFill>
                            <a:schemeClr val="tx1"/>
                          </a:solidFill>
                          <a:latin typeface="Segoe UI" panose="020B0502040204020203" pitchFamily="34" charset="0"/>
                          <a:cs typeface="Segoe UI" panose="020B0502040204020203" pitchFamily="34" charset="0"/>
                        </a:rPr>
                        <a:t>MHO</a:t>
                      </a:r>
                      <a:r>
                        <a:rPr lang="en-US" sz="1100" baseline="0" dirty="0">
                          <a:solidFill>
                            <a:schemeClr val="tx1"/>
                          </a:solidFill>
                          <a:latin typeface="Segoe UI" panose="020B0502040204020203" pitchFamily="34" charset="0"/>
                          <a:cs typeface="Segoe UI" panose="020B0502040204020203" pitchFamily="34" charset="0"/>
                        </a:rPr>
                        <a:t> representative at</a:t>
                      </a:r>
                      <a:r>
                        <a:rPr lang="en-US" sz="1100" dirty="0">
                          <a:solidFill>
                            <a:schemeClr val="tx1"/>
                          </a:solidFill>
                          <a:latin typeface="Segoe UI" panose="020B0502040204020203" pitchFamily="34" charset="0"/>
                          <a:cs typeface="Segoe UI" panose="020B0502040204020203" pitchFamily="34" charset="0"/>
                        </a:rPr>
                        <a:t> move-out inspection per resident request</a:t>
                      </a:r>
                    </a:p>
                  </a:txBody>
                  <a:tcPr anchor="ctr">
                    <a:solidFill>
                      <a:schemeClr val="bg1">
                        <a:lumMod val="95000"/>
                      </a:schemeClr>
                    </a:solidFill>
                  </a:tcPr>
                </a:tc>
                <a:extLst>
                  <a:ext uri="{0D108BD9-81ED-4DB2-BD59-A6C34878D82A}">
                    <a16:rowId xmlns:a16="http://schemas.microsoft.com/office/drawing/2014/main" val="3936697508"/>
                  </a:ext>
                </a:extLst>
              </a:tr>
              <a:tr h="33839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PCS assistance and </a:t>
                      </a:r>
                      <a:r>
                        <a:rPr lang="en-US" sz="1100" dirty="0">
                          <a:solidFill>
                            <a:schemeClr val="tx1"/>
                          </a:solidFill>
                          <a:latin typeface="Segoe UI" panose="020B0502040204020203" pitchFamily="34" charset="0"/>
                          <a:cs typeface="Segoe UI" panose="020B0502040204020203" pitchFamily="34" charset="0"/>
                        </a:rPr>
                        <a:t>MH</a:t>
                      </a:r>
                      <a:r>
                        <a:rPr lang="en-US" sz="1100" dirty="0">
                          <a:latin typeface="Segoe UI" panose="020B0502040204020203" pitchFamily="34" charset="0"/>
                          <a:cs typeface="Segoe UI" panose="020B0502040204020203" pitchFamily="34" charset="0"/>
                        </a:rPr>
                        <a:t>O contact for your next location</a:t>
                      </a:r>
                    </a:p>
                  </a:txBody>
                  <a:tcPr anchor="ctr">
                    <a:solidFill>
                      <a:schemeClr val="bg1">
                        <a:lumMod val="95000"/>
                      </a:schemeClr>
                    </a:solidFill>
                  </a:tcPr>
                </a:tc>
                <a:extLst>
                  <a:ext uri="{0D108BD9-81ED-4DB2-BD59-A6C34878D82A}">
                    <a16:rowId xmlns:a16="http://schemas.microsoft.com/office/drawing/2014/main" val="1832853277"/>
                  </a:ext>
                </a:extLst>
              </a:tr>
              <a:tr h="338397">
                <a:tc>
                  <a:txBody>
                    <a:bodyPr/>
                    <a:lstStyle/>
                    <a:p>
                      <a:pPr marL="171450" indent="-171450">
                        <a:buFont typeface="Wingdings" panose="05000000000000000000" pitchFamily="2" charset="2"/>
                        <a:buChar char="ü"/>
                      </a:pPr>
                      <a:r>
                        <a:rPr lang="en-US" sz="1100" dirty="0">
                          <a:latin typeface="Segoe UI" panose="020B0502040204020203" pitchFamily="34" charset="0"/>
                          <a:cs typeface="Segoe UI" panose="020B0502040204020203" pitchFamily="34" charset="0"/>
                        </a:rPr>
                        <a:t>Support on any issues</a:t>
                      </a:r>
                    </a:p>
                  </a:txBody>
                  <a:tcPr anchor="ctr">
                    <a:solidFill>
                      <a:schemeClr val="bg1">
                        <a:lumMod val="95000"/>
                      </a:schemeClr>
                    </a:solidFill>
                  </a:tcPr>
                </a:tc>
                <a:extLst>
                  <a:ext uri="{0D108BD9-81ED-4DB2-BD59-A6C34878D82A}">
                    <a16:rowId xmlns:a16="http://schemas.microsoft.com/office/drawing/2014/main" val="1010043709"/>
                  </a:ext>
                </a:extLst>
              </a:tr>
              <a:tr h="338397">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dirty="0">
                          <a:solidFill>
                            <a:schemeClr val="tx1"/>
                          </a:solidFill>
                          <a:latin typeface="Segoe UI" panose="020B0502040204020203" pitchFamily="34" charset="0"/>
                          <a:cs typeface="Segoe UI" panose="020B0502040204020203" pitchFamily="34" charset="0"/>
                        </a:rPr>
                        <a:t>Assist with pre-inspections </a:t>
                      </a:r>
                      <a:r>
                        <a:rPr lang="en-US" sz="1100" b="1" dirty="0">
                          <a:solidFill>
                            <a:schemeClr val="tx1"/>
                          </a:solidFill>
                          <a:latin typeface="Segoe UI" panose="020B0502040204020203" pitchFamily="34" charset="0"/>
                          <a:cs typeface="Segoe UI" panose="020B0502040204020203" pitchFamily="34" charset="0"/>
                        </a:rPr>
                        <a:t>per resident request</a:t>
                      </a:r>
                    </a:p>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100" b="1" dirty="0">
                          <a:solidFill>
                            <a:schemeClr val="tx1"/>
                          </a:solidFill>
                          <a:latin typeface="Segoe UI" panose="020B0502040204020203" pitchFamily="34" charset="0"/>
                          <a:cs typeface="Segoe UI" panose="020B0502040204020203" pitchFamily="34" charset="0"/>
                        </a:rPr>
                        <a:t>Signs Command check-out sheet ON move out inspection</a:t>
                      </a:r>
                    </a:p>
                  </a:txBody>
                  <a:tcPr anchor="ctr">
                    <a:solidFill>
                      <a:schemeClr val="bg1">
                        <a:lumMod val="95000"/>
                      </a:schemeClr>
                    </a:solidFill>
                  </a:tcPr>
                </a:tc>
                <a:extLst>
                  <a:ext uri="{0D108BD9-81ED-4DB2-BD59-A6C34878D82A}">
                    <a16:rowId xmlns:a16="http://schemas.microsoft.com/office/drawing/2014/main" val="675315264"/>
                  </a:ext>
                </a:extLst>
              </a:tr>
            </a:tbl>
          </a:graphicData>
        </a:graphic>
      </p:graphicFrame>
      <p:sp>
        <p:nvSpPr>
          <p:cNvPr id="12" name="Slide Number Placeholder 10">
            <a:extLst>
              <a:ext uri="{FF2B5EF4-FFF2-40B4-BE49-F238E27FC236}">
                <a16:creationId xmlns:a16="http://schemas.microsoft.com/office/drawing/2014/main" id="{379BF4DB-4567-48E0-AE8A-D7154C7F1CBA}"/>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10</a:t>
            </a:r>
            <a:endParaRPr lang="en-US" dirty="0"/>
          </a:p>
        </p:txBody>
      </p:sp>
    </p:spTree>
    <p:extLst>
      <p:ext uri="{BB962C8B-B14F-4D97-AF65-F5344CB8AC3E}">
        <p14:creationId xmlns:p14="http://schemas.microsoft.com/office/powerpoint/2010/main" val="330041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Renters’ Insurance Overview</a:t>
            </a:r>
          </a:p>
        </p:txBody>
      </p:sp>
      <p:sp>
        <p:nvSpPr>
          <p:cNvPr id="8" name="TextBox 7">
            <a:extLst>
              <a:ext uri="{FF2B5EF4-FFF2-40B4-BE49-F238E27FC236}">
                <a16:creationId xmlns:a16="http://schemas.microsoft.com/office/drawing/2014/main" id="{4E79798A-FABF-4452-ABB9-6FA10AA9B885}"/>
              </a:ext>
            </a:extLst>
          </p:cNvPr>
          <p:cNvSpPr txBox="1"/>
          <p:nvPr/>
        </p:nvSpPr>
        <p:spPr>
          <a:xfrm>
            <a:off x="723900" y="1314348"/>
            <a:ext cx="7791450" cy="1031051"/>
          </a:xfrm>
          <a:prstGeom prst="rect">
            <a:avLst/>
          </a:prstGeom>
          <a:solidFill>
            <a:srgbClr val="0A2240"/>
          </a:solidFill>
        </p:spPr>
        <p:txBody>
          <a:bodyPr wrap="square" rtlCol="0">
            <a:spAutoFit/>
          </a:bodyPr>
          <a:lstStyle/>
          <a:p>
            <a:pPr marL="100330" algn="ctr">
              <a:spcBef>
                <a:spcPts val="300"/>
              </a:spcBef>
              <a:spcAft>
                <a:spcPts val="300"/>
              </a:spcAft>
            </a:pPr>
            <a:r>
              <a:rPr lang="en-US" sz="1400" i="1" kern="0" dirty="0">
                <a:solidFill>
                  <a:schemeClr val="bg1"/>
                </a:solidFill>
                <a:latin typeface="Segoe UI" panose="020B0502040204020203" pitchFamily="34" charset="0"/>
                <a:ea typeface="Arial" panose="020B0604020202020204" pitchFamily="34" charset="0"/>
                <a:cs typeface="Segoe UI" panose="020B0502040204020203" pitchFamily="34" charset="0"/>
              </a:rPr>
              <a:t>PPV Partner will require you to obtain renters’ insurance. If you are unable to provide documentation, the Partner reserves the right to penalize you through additional charges</a:t>
            </a:r>
          </a:p>
          <a:p>
            <a:pPr marL="100330" algn="ctr">
              <a:spcBef>
                <a:spcPts val="300"/>
              </a:spcBef>
              <a:spcAft>
                <a:spcPts val="300"/>
              </a:spcAft>
            </a:pPr>
            <a:r>
              <a:rPr lang="en-US" sz="1400" kern="0" dirty="0">
                <a:solidFill>
                  <a:schemeClr val="bg1"/>
                </a:solidFill>
                <a:latin typeface="Segoe UI" panose="020B0502040204020203" pitchFamily="34" charset="0"/>
                <a:ea typeface="Arial" panose="020B0604020202020204" pitchFamily="34" charset="0"/>
                <a:cs typeface="Segoe UI" panose="020B0502040204020203" pitchFamily="34" charset="0"/>
              </a:rPr>
              <a:t>Renters’ Insurance is </a:t>
            </a:r>
            <a:r>
              <a:rPr lang="en-US" sz="1400" b="1" u="sng" kern="0" dirty="0">
                <a:solidFill>
                  <a:schemeClr val="bg1"/>
                </a:solidFill>
                <a:latin typeface="Segoe UI" panose="020B0502040204020203" pitchFamily="34" charset="0"/>
                <a:ea typeface="Arial" panose="020B0604020202020204" pitchFamily="34" charset="0"/>
                <a:cs typeface="Segoe UI" panose="020B0502040204020203" pitchFamily="34" charset="0"/>
              </a:rPr>
              <a:t>NOT</a:t>
            </a:r>
            <a:r>
              <a:rPr lang="en-US" sz="1400" kern="0" dirty="0">
                <a:solidFill>
                  <a:schemeClr val="bg1"/>
                </a:solidFill>
                <a:latin typeface="Segoe UI" panose="020B0502040204020203" pitchFamily="34" charset="0"/>
                <a:ea typeface="Arial" panose="020B0604020202020204" pitchFamily="34" charset="0"/>
                <a:cs typeface="Segoe UI" panose="020B0502040204020203" pitchFamily="34" charset="0"/>
              </a:rPr>
              <a:t> part of the rent you pay to the PPV Partner &amp; does not come out of your BAH</a:t>
            </a:r>
            <a:endParaRPr lang="en-US" sz="14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34822174-A87E-4222-A29B-8186D93F31A1}"/>
              </a:ext>
            </a:extLst>
          </p:cNvPr>
          <p:cNvSpPr txBox="1"/>
          <p:nvPr/>
        </p:nvSpPr>
        <p:spPr>
          <a:xfrm>
            <a:off x="693730" y="2449926"/>
            <a:ext cx="7974778" cy="1831271"/>
          </a:xfrm>
          <a:prstGeom prst="rect">
            <a:avLst/>
          </a:prstGeom>
          <a:noFill/>
        </p:spPr>
        <p:txBody>
          <a:bodyPr wrap="square" rtlCol="0">
            <a:spAutoFit/>
          </a:bodyPr>
          <a:lstStyle/>
          <a:p>
            <a:pPr lvl="0">
              <a:defRPr/>
            </a:pPr>
            <a:r>
              <a:rPr lang="en-US" sz="1400" i="1" dirty="0">
                <a:solidFill>
                  <a:srgbClr val="AA182C"/>
                </a:solidFill>
                <a:latin typeface="Segoe UI" panose="020B0502040204020203" pitchFamily="34" charset="0"/>
                <a:cs typeface="Segoe UI" panose="020B0502040204020203" pitchFamily="34" charset="0"/>
              </a:rPr>
              <a:t>What is renters’ insurance?</a:t>
            </a:r>
          </a:p>
          <a:p>
            <a:pPr marL="0" marR="310515">
              <a:spcBef>
                <a:spcPts val="0"/>
              </a:spcBef>
              <a:spcAft>
                <a:spcPts val="0"/>
              </a:spcAft>
            </a:pPr>
            <a:r>
              <a:rPr lang="en-US" sz="1400" kern="0" dirty="0">
                <a:effectLst/>
                <a:latin typeface="Segoe UI" panose="020B0502040204020203" pitchFamily="34" charset="0"/>
                <a:ea typeface="Calibri" panose="020F0502020204030204" pitchFamily="34" charset="0"/>
                <a:cs typeface="Segoe UI" panose="020B0502040204020203" pitchFamily="34" charset="0"/>
              </a:rPr>
              <a:t>Renters’ insurance is a policy which protects your personal property &amp; you from personal lability:  </a:t>
            </a:r>
          </a:p>
          <a:p>
            <a:pPr marL="285750" marR="310515" indent="-285750">
              <a:spcBef>
                <a:spcPts val="0"/>
              </a:spcBef>
              <a:spcAft>
                <a:spcPts val="0"/>
              </a:spcAft>
              <a:buFontTx/>
              <a:buChar char="-"/>
            </a:pPr>
            <a:r>
              <a:rPr lang="en-US" sz="1200" kern="0" dirty="0">
                <a:latin typeface="Segoe UI" panose="020B0502040204020203" pitchFamily="34" charset="0"/>
                <a:ea typeface="Calibri" panose="020F0502020204030204" pitchFamily="34" charset="0"/>
                <a:cs typeface="Segoe UI" panose="020B0502040204020203" pitchFamily="34" charset="0"/>
              </a:rPr>
              <a:t>Check what policy covers, terms &amp; conditions vary by provider.</a:t>
            </a:r>
          </a:p>
          <a:p>
            <a:pPr marL="285750" marR="310515" indent="-285750">
              <a:spcBef>
                <a:spcPts val="0"/>
              </a:spcBef>
              <a:spcAft>
                <a:spcPts val="0"/>
              </a:spcAft>
              <a:buFontTx/>
              <a:buChar char="-"/>
            </a:pPr>
            <a:r>
              <a:rPr lang="en-US" sz="1200" kern="0" dirty="0">
                <a:latin typeface="Segoe UI" panose="020B0502040204020203" pitchFamily="34" charset="0"/>
                <a:ea typeface="Calibri" panose="020F0502020204030204" pitchFamily="34" charset="0"/>
                <a:cs typeface="Segoe UI" panose="020B0502040204020203" pitchFamily="34" charset="0"/>
              </a:rPr>
              <a:t>Average renters’ insurance policy costs between $15 to $30 per month.</a:t>
            </a:r>
          </a:p>
          <a:p>
            <a:pPr marL="285750" marR="310515" indent="-285750">
              <a:spcBef>
                <a:spcPts val="0"/>
              </a:spcBef>
              <a:spcAft>
                <a:spcPts val="0"/>
              </a:spcAft>
              <a:buFontTx/>
              <a:buChar char="-"/>
            </a:pPr>
            <a:r>
              <a:rPr lang="en-US" sz="1200" kern="0" dirty="0">
                <a:latin typeface="Segoe UI" panose="020B0502040204020203" pitchFamily="34" charset="0"/>
                <a:ea typeface="Calibri" panose="020F0502020204030204" pitchFamily="34" charset="0"/>
                <a:cs typeface="Segoe UI" panose="020B0502040204020203" pitchFamily="34" charset="0"/>
              </a:rPr>
              <a:t>Widely accessible &amp; may be available through your car insurance company. Ask about discounts &amp; bundling options.</a:t>
            </a:r>
          </a:p>
          <a:p>
            <a:pPr marL="285750" marR="310515" indent="-285750">
              <a:spcBef>
                <a:spcPts val="0"/>
              </a:spcBef>
              <a:spcAft>
                <a:spcPts val="0"/>
              </a:spcAft>
              <a:buFontTx/>
              <a:buChar char="-"/>
            </a:pPr>
            <a:r>
              <a:rPr lang="en-US" sz="1200" kern="0" dirty="0">
                <a:latin typeface="Segoe UI" panose="020B0502040204020203" pitchFamily="34" charset="0"/>
                <a:ea typeface="Calibri" panose="020F0502020204030204" pitchFamily="34" charset="0"/>
                <a:cs typeface="Segoe UI" panose="020B0502040204020203" pitchFamily="34" charset="0"/>
              </a:rPr>
              <a:t>Don’t waive the liability coverage! Typical policies offer $100,000 in liability coverage.</a:t>
            </a:r>
          </a:p>
          <a:p>
            <a:pPr marL="285750" marR="310515" indent="-285750">
              <a:spcBef>
                <a:spcPts val="0"/>
              </a:spcBef>
              <a:spcAft>
                <a:spcPts val="0"/>
              </a:spcAft>
              <a:buFontTx/>
              <a:buChar char="-"/>
            </a:pPr>
            <a:endParaRPr lang="en-US" sz="1100" kern="0" dirty="0">
              <a:solidFill>
                <a:srgbClr val="FF0000"/>
              </a:solidFill>
              <a:highlight>
                <a:srgbClr val="FFFF00"/>
              </a:highlight>
              <a:latin typeface="Segoe UI" panose="020B0502040204020203" pitchFamily="34" charset="0"/>
              <a:ea typeface="Calibri" panose="020F050202020403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52391684-8ED8-496C-872D-49CA5770A4A4}"/>
              </a:ext>
            </a:extLst>
          </p:cNvPr>
          <p:cNvGrpSpPr/>
          <p:nvPr/>
        </p:nvGrpSpPr>
        <p:grpSpPr>
          <a:xfrm>
            <a:off x="407441" y="4245969"/>
            <a:ext cx="8329118" cy="1900230"/>
            <a:chOff x="280422" y="4886324"/>
            <a:chExt cx="8329118" cy="1900230"/>
          </a:xfrm>
        </p:grpSpPr>
        <p:sp>
          <p:nvSpPr>
            <p:cNvPr id="12" name="Rectangle: Rounded Corners 11">
              <a:extLst>
                <a:ext uri="{FF2B5EF4-FFF2-40B4-BE49-F238E27FC236}">
                  <a16:creationId xmlns:a16="http://schemas.microsoft.com/office/drawing/2014/main" id="{D959DAEB-5555-41FB-BF1B-B65B24169BAC}"/>
                </a:ext>
              </a:extLst>
            </p:cNvPr>
            <p:cNvSpPr/>
            <p:nvPr/>
          </p:nvSpPr>
          <p:spPr bwMode="auto">
            <a:xfrm>
              <a:off x="674861" y="4892164"/>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77341930-6262-4B7B-8877-E36E30207E7E}"/>
                </a:ext>
              </a:extLst>
            </p:cNvPr>
            <p:cNvSpPr/>
            <p:nvPr/>
          </p:nvSpPr>
          <p:spPr bwMode="auto">
            <a:xfrm>
              <a:off x="300468" y="491081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4" name="Rectangle: Rounded Corners 13">
              <a:extLst>
                <a:ext uri="{FF2B5EF4-FFF2-40B4-BE49-F238E27FC236}">
                  <a16:creationId xmlns:a16="http://schemas.microsoft.com/office/drawing/2014/main" id="{6129D96D-FCA4-4D38-A261-B4767101D52C}"/>
                </a:ext>
              </a:extLst>
            </p:cNvPr>
            <p:cNvSpPr/>
            <p:nvPr/>
          </p:nvSpPr>
          <p:spPr bwMode="auto">
            <a:xfrm>
              <a:off x="602513" y="5881985"/>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5" name="Oval 14">
              <a:extLst>
                <a:ext uri="{FF2B5EF4-FFF2-40B4-BE49-F238E27FC236}">
                  <a16:creationId xmlns:a16="http://schemas.microsoft.com/office/drawing/2014/main" id="{B756DAB9-6862-4B14-A18E-366454A01549}"/>
                </a:ext>
              </a:extLst>
            </p:cNvPr>
            <p:cNvSpPr/>
            <p:nvPr/>
          </p:nvSpPr>
          <p:spPr bwMode="auto">
            <a:xfrm>
              <a:off x="309757" y="589103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6" name="Rectangle: Rounded Corners 15">
              <a:extLst>
                <a:ext uri="{FF2B5EF4-FFF2-40B4-BE49-F238E27FC236}">
                  <a16:creationId xmlns:a16="http://schemas.microsoft.com/office/drawing/2014/main" id="{5EA436D7-1854-4268-984B-AFFE2F022C9B}"/>
                </a:ext>
              </a:extLst>
            </p:cNvPr>
            <p:cNvSpPr/>
            <p:nvPr/>
          </p:nvSpPr>
          <p:spPr bwMode="auto">
            <a:xfrm>
              <a:off x="4787755" y="4897472"/>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7" name="Oval 16">
              <a:extLst>
                <a:ext uri="{FF2B5EF4-FFF2-40B4-BE49-F238E27FC236}">
                  <a16:creationId xmlns:a16="http://schemas.microsoft.com/office/drawing/2014/main" id="{A5F5F4CC-8245-4CB4-8EF8-1424D7A561A2}"/>
                </a:ext>
              </a:extLst>
            </p:cNvPr>
            <p:cNvSpPr/>
            <p:nvPr/>
          </p:nvSpPr>
          <p:spPr bwMode="auto">
            <a:xfrm>
              <a:off x="4548162" y="4903239"/>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Rectangle: Rounded Corners 17">
              <a:extLst>
                <a:ext uri="{FF2B5EF4-FFF2-40B4-BE49-F238E27FC236}">
                  <a16:creationId xmlns:a16="http://schemas.microsoft.com/office/drawing/2014/main" id="{7285995A-CB72-4345-A9C4-6094AB7EF10C}"/>
                </a:ext>
              </a:extLst>
            </p:cNvPr>
            <p:cNvSpPr/>
            <p:nvPr/>
          </p:nvSpPr>
          <p:spPr bwMode="auto">
            <a:xfrm>
              <a:off x="4837586" y="5877461"/>
              <a:ext cx="3703903" cy="88569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indent="-457200" fontAlgn="base">
                <a:lnSpc>
                  <a:spcPct val="80000"/>
                </a:lnSpc>
                <a:spcBef>
                  <a:spcPct val="20000"/>
                </a:spcBef>
                <a:spcAft>
                  <a:spcPct val="0"/>
                </a:spcAft>
                <a:buClr>
                  <a:srgbClr val="FF0000"/>
                </a:buClr>
                <a:buSzTx/>
                <a:buFont typeface="Wingdings 2" pitchFamily="18" charset="2"/>
                <a:buChar char="è"/>
                <a:tabLst/>
              </a:pPr>
              <a:endParaRPr lang="en-US" sz="1100" dirty="0">
                <a:solidFill>
                  <a:schemeClr val="bg1"/>
                </a:solidFill>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6A3C4662-E0C0-4545-9D2E-06E1E9D67E03}"/>
                </a:ext>
              </a:extLst>
            </p:cNvPr>
            <p:cNvSpPr/>
            <p:nvPr/>
          </p:nvSpPr>
          <p:spPr bwMode="auto">
            <a:xfrm>
              <a:off x="4563925" y="5891030"/>
              <a:ext cx="855731" cy="87664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20" name="Graphic 19" descr="Fire">
              <a:extLst>
                <a:ext uri="{FF2B5EF4-FFF2-40B4-BE49-F238E27FC236}">
                  <a16:creationId xmlns:a16="http://schemas.microsoft.com/office/drawing/2014/main" id="{9ED487E3-56BD-4E75-87FB-79C045F34E9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261" y="4929615"/>
              <a:ext cx="771084" cy="771084"/>
            </a:xfrm>
            <a:prstGeom prst="rect">
              <a:avLst/>
            </a:prstGeom>
          </p:spPr>
        </p:pic>
        <p:sp>
          <p:nvSpPr>
            <p:cNvPr id="21" name="TextBox 20">
              <a:extLst>
                <a:ext uri="{FF2B5EF4-FFF2-40B4-BE49-F238E27FC236}">
                  <a16:creationId xmlns:a16="http://schemas.microsoft.com/office/drawing/2014/main" id="{FE401AE6-1FA0-44B2-85C2-02DE4254EF10}"/>
                </a:ext>
              </a:extLst>
            </p:cNvPr>
            <p:cNvSpPr txBox="1"/>
            <p:nvPr/>
          </p:nvSpPr>
          <p:spPr>
            <a:xfrm>
              <a:off x="1127095" y="4886324"/>
              <a:ext cx="3168571" cy="938719"/>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Renters’ insurance will reimburse you for personal property destroyed by a fire. If you accidentally set fire to someone else’s property, the personal liability provision will help  reimburse the cost of their damaged belongings</a:t>
              </a:r>
            </a:p>
          </p:txBody>
        </p:sp>
        <p:pic>
          <p:nvPicPr>
            <p:cNvPr id="22" name="Graphic 21" descr="Water">
              <a:extLst>
                <a:ext uri="{FF2B5EF4-FFF2-40B4-BE49-F238E27FC236}">
                  <a16:creationId xmlns:a16="http://schemas.microsoft.com/office/drawing/2014/main" id="{35582B7E-1A76-4759-B330-995D17E26B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422" y="5872154"/>
              <a:ext cx="914400" cy="914400"/>
            </a:xfrm>
            <a:prstGeom prst="rect">
              <a:avLst/>
            </a:prstGeom>
          </p:spPr>
        </p:pic>
        <p:sp>
          <p:nvSpPr>
            <p:cNvPr id="23" name="TextBox 22">
              <a:extLst>
                <a:ext uri="{FF2B5EF4-FFF2-40B4-BE49-F238E27FC236}">
                  <a16:creationId xmlns:a16="http://schemas.microsoft.com/office/drawing/2014/main" id="{08CD7978-ABD7-4A09-A08E-8B242551DF20}"/>
                </a:ext>
              </a:extLst>
            </p:cNvPr>
            <p:cNvSpPr txBox="1"/>
            <p:nvPr/>
          </p:nvSpPr>
          <p:spPr>
            <a:xfrm>
              <a:off x="1137845" y="6029272"/>
              <a:ext cx="3168571" cy="600164"/>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Damage to your possessions from a burst water pipe is typically covered under renters’ insurance</a:t>
              </a:r>
            </a:p>
          </p:txBody>
        </p:sp>
        <p:pic>
          <p:nvPicPr>
            <p:cNvPr id="24" name="Graphic 23" descr="Robber">
              <a:extLst>
                <a:ext uri="{FF2B5EF4-FFF2-40B4-BE49-F238E27FC236}">
                  <a16:creationId xmlns:a16="http://schemas.microsoft.com/office/drawing/2014/main" id="{9D9EF9F0-1CC1-427D-BC2A-37F179C60B9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85792" y="4968398"/>
              <a:ext cx="809746" cy="809746"/>
            </a:xfrm>
            <a:prstGeom prst="rect">
              <a:avLst/>
            </a:prstGeom>
          </p:spPr>
        </p:pic>
        <p:sp>
          <p:nvSpPr>
            <p:cNvPr id="25" name="TextBox 24">
              <a:extLst>
                <a:ext uri="{FF2B5EF4-FFF2-40B4-BE49-F238E27FC236}">
                  <a16:creationId xmlns:a16="http://schemas.microsoft.com/office/drawing/2014/main" id="{546C59A9-3461-4606-B5BD-04ABD736479E}"/>
                </a:ext>
              </a:extLst>
            </p:cNvPr>
            <p:cNvSpPr txBox="1"/>
            <p:nvPr/>
          </p:nvSpPr>
          <p:spPr>
            <a:xfrm>
              <a:off x="5395538" y="5043848"/>
              <a:ext cx="3168571" cy="600164"/>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Renters’ insurance typically protects items stolen after a break-in at your rental property, or even items stolen outside of your rental</a:t>
              </a:r>
            </a:p>
          </p:txBody>
        </p:sp>
        <p:pic>
          <p:nvPicPr>
            <p:cNvPr id="26" name="Graphic 25" descr="Ambulance">
              <a:extLst>
                <a:ext uri="{FF2B5EF4-FFF2-40B4-BE49-F238E27FC236}">
                  <a16:creationId xmlns:a16="http://schemas.microsoft.com/office/drawing/2014/main" id="{31110659-6EF8-426C-90A5-7254E53EB3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7431" y="5900446"/>
              <a:ext cx="823538" cy="823538"/>
            </a:xfrm>
            <a:prstGeom prst="rect">
              <a:avLst/>
            </a:prstGeom>
          </p:spPr>
        </p:pic>
        <p:sp>
          <p:nvSpPr>
            <p:cNvPr id="27" name="TextBox 26">
              <a:extLst>
                <a:ext uri="{FF2B5EF4-FFF2-40B4-BE49-F238E27FC236}">
                  <a16:creationId xmlns:a16="http://schemas.microsoft.com/office/drawing/2014/main" id="{0538EF19-876E-487A-85B4-FD92239E1B1D}"/>
                </a:ext>
              </a:extLst>
            </p:cNvPr>
            <p:cNvSpPr txBox="1"/>
            <p:nvPr/>
          </p:nvSpPr>
          <p:spPr>
            <a:xfrm>
              <a:off x="5440969" y="5930679"/>
              <a:ext cx="3168571" cy="769441"/>
            </a:xfrm>
            <a:prstGeom prst="rect">
              <a:avLst/>
            </a:prstGeom>
            <a:noFill/>
          </p:spPr>
          <p:txBody>
            <a:bodyPr wrap="square" rtlCol="0">
              <a:spAutoFit/>
            </a:bodyPr>
            <a:lstStyle/>
            <a:p>
              <a:r>
                <a:rPr lang="en-US" sz="1100" dirty="0">
                  <a:solidFill>
                    <a:schemeClr val="bg1"/>
                  </a:solidFill>
                  <a:latin typeface="Segoe UI" panose="020B0502040204020203" pitchFamily="34" charset="0"/>
                  <a:cs typeface="Segoe UI" panose="020B0502040204020203" pitchFamily="34" charset="0"/>
                </a:rPr>
                <a:t>Personal liability coverage is part of a standard renters’ insurance policy. It may help pay for another person's medical bills if you're found legally responsible for their injuries</a:t>
              </a:r>
            </a:p>
          </p:txBody>
        </p:sp>
      </p:grpSp>
      <p:sp>
        <p:nvSpPr>
          <p:cNvPr id="30" name="Slide Number Placeholder 10">
            <a:extLst>
              <a:ext uri="{FF2B5EF4-FFF2-40B4-BE49-F238E27FC236}">
                <a16:creationId xmlns:a16="http://schemas.microsoft.com/office/drawing/2014/main" id="{43A75B49-1D66-40FC-9459-E7C70A83CD2D}"/>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11</a:t>
            </a:r>
            <a:endParaRPr lang="en-US" dirty="0"/>
          </a:p>
        </p:txBody>
      </p:sp>
      <p:sp>
        <p:nvSpPr>
          <p:cNvPr id="3" name="TextBox 2">
            <a:extLst>
              <a:ext uri="{FF2B5EF4-FFF2-40B4-BE49-F238E27FC236}">
                <a16:creationId xmlns:a16="http://schemas.microsoft.com/office/drawing/2014/main" id="{B44A14E2-3584-B82D-33D0-5E01442A384F}"/>
              </a:ext>
            </a:extLst>
          </p:cNvPr>
          <p:cNvSpPr txBox="1"/>
          <p:nvPr/>
        </p:nvSpPr>
        <p:spPr>
          <a:xfrm>
            <a:off x="690338" y="6244538"/>
            <a:ext cx="7763325" cy="276999"/>
          </a:xfrm>
          <a:prstGeom prst="rect">
            <a:avLst/>
          </a:prstGeom>
          <a:noFill/>
        </p:spPr>
        <p:txBody>
          <a:bodyPr wrap="square">
            <a:spAutoFit/>
          </a:bodyPr>
          <a:lstStyle/>
          <a:p>
            <a:r>
              <a:rPr lang="en-US" sz="1200" i="1" kern="0" dirty="0">
                <a:latin typeface="Segoe UI" panose="020B0502040204020203" pitchFamily="34" charset="0"/>
                <a:ea typeface="Arial" panose="020B0604020202020204" pitchFamily="34" charset="0"/>
                <a:cs typeface="Segoe UI" panose="020B0502040204020203" pitchFamily="34" charset="0"/>
              </a:rPr>
              <a:t>For more information on renters’ insurance, ask your MHO for a copy of the </a:t>
            </a:r>
            <a:r>
              <a:rPr lang="en-US" sz="1200" b="1" i="1" kern="0" dirty="0">
                <a:latin typeface="Segoe UI" panose="020B0502040204020203" pitchFamily="34" charset="0"/>
                <a:ea typeface="Arial" panose="020B0604020202020204" pitchFamily="34" charset="0"/>
                <a:cs typeface="Segoe UI" panose="020B0502040204020203" pitchFamily="34" charset="0"/>
              </a:rPr>
              <a:t>Tenant Guide to Renters’ Insurance. </a:t>
            </a:r>
            <a:endParaRPr lang="en-US" sz="1200" dirty="0"/>
          </a:p>
        </p:txBody>
      </p:sp>
    </p:spTree>
    <p:extLst>
      <p:ext uri="{BB962C8B-B14F-4D97-AF65-F5344CB8AC3E}">
        <p14:creationId xmlns:p14="http://schemas.microsoft.com/office/powerpoint/2010/main" val="82386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558906"/>
            <a:ext cx="7886700" cy="586249"/>
          </a:xfrm>
          <a:prstGeom prst="rect">
            <a:avLst/>
          </a:prstGeom>
        </p:spPr>
        <p:txBody>
          <a:bodyPr/>
          <a:lstStyle/>
          <a:p>
            <a:r>
              <a:rPr lang="en-US" dirty="0"/>
              <a:t>Resident Energy Conservation Program (RECP)</a:t>
            </a:r>
          </a:p>
        </p:txBody>
      </p:sp>
      <p:sp>
        <p:nvSpPr>
          <p:cNvPr id="14" name="TextBox 13">
            <a:extLst>
              <a:ext uri="{FF2B5EF4-FFF2-40B4-BE49-F238E27FC236}">
                <a16:creationId xmlns:a16="http://schemas.microsoft.com/office/drawing/2014/main" id="{3B99DBC7-6D0E-431B-909E-0288CD97CD9C}"/>
              </a:ext>
            </a:extLst>
          </p:cNvPr>
          <p:cNvSpPr txBox="1"/>
          <p:nvPr/>
        </p:nvSpPr>
        <p:spPr>
          <a:xfrm>
            <a:off x="628649" y="1611471"/>
            <a:ext cx="7978515" cy="1107996"/>
          </a:xfrm>
          <a:prstGeom prst="rect">
            <a:avLst/>
          </a:prstGeom>
          <a:solidFill>
            <a:schemeClr val="accent3">
              <a:lumMod val="40000"/>
              <a:lumOff val="60000"/>
            </a:schemeClr>
          </a:solidFill>
        </p:spPr>
        <p:txBody>
          <a:bodyPr wrap="square" rtlCol="0">
            <a:spAutoFit/>
          </a:bodyPr>
          <a:lstStyle/>
          <a:p>
            <a:pPr algn="ctr"/>
            <a:r>
              <a:rPr lang="en-US" sz="1650" i="1" dirty="0">
                <a:latin typeface="Segoe UI" panose="020B0502040204020203" pitchFamily="34" charset="0"/>
                <a:cs typeface="Segoe UI" panose="020B0502040204020203" pitchFamily="34" charset="0"/>
              </a:rPr>
              <a:t>RECP is a PPV Housing Program that promotes energy conservation through personal awareness &amp; responsibility. The program was temporarily suspended in February 2020 to address tenant concerns. All services are working with DoD to improve RECP. </a:t>
            </a:r>
            <a:r>
              <a:rPr lang="en-US" sz="1650" b="1" i="1" dirty="0">
                <a:solidFill>
                  <a:srgbClr val="AA182C"/>
                </a:solidFill>
                <a:latin typeface="Segoe UI" panose="020B0502040204020203" pitchFamily="34" charset="0"/>
                <a:cs typeface="Segoe UI" panose="020B0502040204020203" pitchFamily="34" charset="0"/>
              </a:rPr>
              <a:t>: </a:t>
            </a:r>
            <a:r>
              <a:rPr lang="en-US" sz="1650" i="1" dirty="0">
                <a:latin typeface="Segoe UI" panose="020B0502040204020203" pitchFamily="34" charset="0"/>
                <a:cs typeface="Segoe UI" panose="020B0502040204020203" pitchFamily="34" charset="0"/>
              </a:rPr>
              <a:t>Liberty Military has elected to implement RECP at MCAS Yuma</a:t>
            </a:r>
          </a:p>
        </p:txBody>
      </p:sp>
      <p:sp>
        <p:nvSpPr>
          <p:cNvPr id="13" name="Slide Number Placeholder 10">
            <a:extLst>
              <a:ext uri="{FF2B5EF4-FFF2-40B4-BE49-F238E27FC236}">
                <a16:creationId xmlns:a16="http://schemas.microsoft.com/office/drawing/2014/main" id="{FCA99619-2A75-4398-84DB-34F12812D39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A21A923-2822-4EA7-8753-D44838B151DF}" type="slidenum">
              <a:rPr lang="en-US" sz="900">
                <a:solidFill>
                  <a:prstClr val="black">
                    <a:tint val="75000"/>
                  </a:prstClr>
                </a:solidFill>
              </a:rPr>
              <a:pPr algn="r"/>
              <a:t>12</a:t>
            </a:fld>
            <a:endParaRPr lang="en-US" dirty="0"/>
          </a:p>
        </p:txBody>
      </p:sp>
      <p:grpSp>
        <p:nvGrpSpPr>
          <p:cNvPr id="15" name="Group 14">
            <a:extLst>
              <a:ext uri="{FF2B5EF4-FFF2-40B4-BE49-F238E27FC236}">
                <a16:creationId xmlns:a16="http://schemas.microsoft.com/office/drawing/2014/main" id="{E137969B-BF78-49F8-B34A-130CA7311704}"/>
              </a:ext>
            </a:extLst>
          </p:cNvPr>
          <p:cNvGrpSpPr/>
          <p:nvPr/>
        </p:nvGrpSpPr>
        <p:grpSpPr>
          <a:xfrm>
            <a:off x="628649" y="2858775"/>
            <a:ext cx="7932605" cy="3676334"/>
            <a:chOff x="-3024458" y="3443800"/>
            <a:chExt cx="3788658" cy="4664518"/>
          </a:xfrm>
        </p:grpSpPr>
        <p:sp>
          <p:nvSpPr>
            <p:cNvPr id="17" name="Rectangle 16">
              <a:extLst>
                <a:ext uri="{FF2B5EF4-FFF2-40B4-BE49-F238E27FC236}">
                  <a16:creationId xmlns:a16="http://schemas.microsoft.com/office/drawing/2014/main" id="{39F26CF5-D03D-4CB3-B14C-3008DC4FF60A}"/>
                </a:ext>
              </a:extLst>
            </p:cNvPr>
            <p:cNvSpPr/>
            <p:nvPr/>
          </p:nvSpPr>
          <p:spPr bwMode="auto">
            <a:xfrm>
              <a:off x="-3024458" y="4035460"/>
              <a:ext cx="3788658" cy="4072858"/>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Arial" panose="020B0604020202020204" pitchFamily="34" charset="0"/>
                <a:buChar char="•"/>
              </a:pPr>
              <a:endParaRPr lang="en-US" sz="100" dirty="0">
                <a:latin typeface="Segoe UI" panose="020B0502040204020203" pitchFamily="34" charset="0"/>
                <a:cs typeface="Segoe UI" panose="020B0502040204020203" pitchFamily="34" charset="0"/>
              </a:endParaRPr>
            </a:p>
            <a:p>
              <a:pPr marL="27432">
                <a:spcBef>
                  <a:spcPts val="1500"/>
                </a:spcBef>
                <a:spcAft>
                  <a:spcPts val="600"/>
                </a:spcAft>
              </a:pPr>
              <a:r>
                <a:rPr lang="en-US" sz="2000" b="1" dirty="0">
                  <a:latin typeface="Segoe UI" panose="020B0502040204020203" pitchFamily="34" charset="0"/>
                  <a:cs typeface="Segoe UI" panose="020B0502040204020203" pitchFamily="34" charset="0"/>
                </a:rPr>
                <a:t>How the Program Works</a:t>
              </a:r>
            </a:p>
            <a:p>
              <a:pPr marL="285750" indent="-285750">
                <a:spcBef>
                  <a:spcPts val="600"/>
                </a:spcBef>
                <a:spcAft>
                  <a:spcPts val="200"/>
                </a:spcAft>
                <a:buFont typeface="Arial" panose="020B0604020202020204" pitchFamily="34" charset="0"/>
                <a:buChar char="•"/>
              </a:pPr>
              <a:r>
                <a:rPr lang="en-US" b="0" i="0" dirty="0">
                  <a:effectLst/>
                  <a:latin typeface="Segoe UI" panose="020B0502040204020203" pitchFamily="34" charset="0"/>
                  <a:cs typeface="Segoe UI" panose="020B0502040204020203" pitchFamily="34" charset="0"/>
                </a:rPr>
                <a:t>Each home is metered for utilities.  You are to encourage conservation &amp; tenants receive a monthly statement to inform them of their usage. </a:t>
              </a:r>
            </a:p>
            <a:p>
              <a:pPr marL="285750" indent="-285750">
                <a:spcBef>
                  <a:spcPts val="600"/>
                </a:spcBef>
                <a:spcAft>
                  <a:spcPts val="200"/>
                </a:spcAft>
                <a:buFont typeface="Arial" panose="020B0604020202020204" pitchFamily="34" charset="0"/>
                <a:buChar char="•"/>
              </a:pPr>
              <a:r>
                <a:rPr lang="en-US" dirty="0">
                  <a:latin typeface="Segoe UI" panose="020B0502040204020203" pitchFamily="34" charset="0"/>
                  <a:cs typeface="Segoe UI" panose="020B0502040204020203" pitchFamily="34" charset="0"/>
                </a:rPr>
                <a:t>BAH/rent includes an amount for utilities</a:t>
              </a:r>
            </a:p>
            <a:p>
              <a:pPr marL="285750" indent="-285750">
                <a:spcBef>
                  <a:spcPts val="600"/>
                </a:spcBef>
                <a:spcAft>
                  <a:spcPts val="200"/>
                </a:spcAft>
                <a:buFont typeface="Arial" panose="020B0604020202020204" pitchFamily="34" charset="0"/>
                <a:buChar char="•"/>
              </a:pPr>
              <a:r>
                <a:rPr lang="en-US" dirty="0">
                  <a:latin typeface="Segoe UI" panose="020B0502040204020203" pitchFamily="34" charset="0"/>
                  <a:cs typeface="Segoe UI" panose="020B0502040204020203" pitchFamily="34" charset="0"/>
                </a:rPr>
                <a:t>Average utilities usage is determined by house type</a:t>
              </a:r>
            </a:p>
            <a:p>
              <a:pPr marL="285750" indent="-285750">
                <a:spcBef>
                  <a:spcPts val="600"/>
                </a:spcBef>
                <a:spcAft>
                  <a:spcPts val="200"/>
                </a:spcAft>
                <a:buFont typeface="Arial" panose="020B0604020202020204" pitchFamily="34" charset="0"/>
                <a:buChar char="•"/>
              </a:pPr>
              <a:r>
                <a:rPr lang="en-US" dirty="0">
                  <a:latin typeface="Segoe UI" panose="020B0502040204020203" pitchFamily="34" charset="0"/>
                  <a:cs typeface="Segoe UI" panose="020B0502040204020203" pitchFamily="34" charset="0"/>
                </a:rPr>
                <a:t>Tenants that use more receive a bill for the amount over “average” usage, &amp; if they use less they receive a credit for the amount conserved</a:t>
              </a:r>
            </a:p>
          </p:txBody>
        </p:sp>
        <p:sp>
          <p:nvSpPr>
            <p:cNvPr id="18" name="Oval 17">
              <a:extLst>
                <a:ext uri="{FF2B5EF4-FFF2-40B4-BE49-F238E27FC236}">
                  <a16:creationId xmlns:a16="http://schemas.microsoft.com/office/drawing/2014/main" id="{48930B80-F83B-4D24-B5A4-F3EB0BE4D720}"/>
                </a:ext>
              </a:extLst>
            </p:cNvPr>
            <p:cNvSpPr/>
            <p:nvPr/>
          </p:nvSpPr>
          <p:spPr bwMode="auto">
            <a:xfrm>
              <a:off x="-1400259" y="3443800"/>
              <a:ext cx="518334" cy="1183318"/>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5" name="Graphic 4" descr="Lightbulb with solid fill">
            <a:extLst>
              <a:ext uri="{FF2B5EF4-FFF2-40B4-BE49-F238E27FC236}">
                <a16:creationId xmlns:a16="http://schemas.microsoft.com/office/drawing/2014/main" id="{8B60A729-077E-4854-82AA-B532AA40BB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75852" y="2919846"/>
            <a:ext cx="810488" cy="810488"/>
          </a:xfrm>
          <a:prstGeom prst="rect">
            <a:avLst/>
          </a:prstGeom>
        </p:spPr>
      </p:pic>
    </p:spTree>
    <p:extLst>
      <p:ext uri="{BB962C8B-B14F-4D97-AF65-F5344CB8AC3E}">
        <p14:creationId xmlns:p14="http://schemas.microsoft.com/office/powerpoint/2010/main" val="367541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Maintaining Your Home</a:t>
            </a:r>
          </a:p>
        </p:txBody>
      </p:sp>
      <p:sp>
        <p:nvSpPr>
          <p:cNvPr id="21" name="TextBox 20">
            <a:extLst>
              <a:ext uri="{FF2B5EF4-FFF2-40B4-BE49-F238E27FC236}">
                <a16:creationId xmlns:a16="http://schemas.microsoft.com/office/drawing/2014/main" id="{7EDA0C7A-9A62-47D6-9DBC-28342CA069A1}"/>
              </a:ext>
            </a:extLst>
          </p:cNvPr>
          <p:cNvSpPr txBox="1"/>
          <p:nvPr/>
        </p:nvSpPr>
        <p:spPr>
          <a:xfrm>
            <a:off x="613505" y="1596193"/>
            <a:ext cx="7772400" cy="584775"/>
          </a:xfrm>
          <a:prstGeom prst="rect">
            <a:avLst/>
          </a:prstGeom>
          <a:noFill/>
        </p:spPr>
        <p:txBody>
          <a:bodyPr wrap="square" rtlCol="0">
            <a:spAutoFit/>
          </a:bodyPr>
          <a:lstStyle/>
          <a:p>
            <a:r>
              <a:rPr lang="en-US" sz="1600" i="1" dirty="0">
                <a:latin typeface="Segoe UI" panose="020B0502040204020203" pitchFamily="34" charset="0"/>
                <a:cs typeface="Segoe UI" panose="020B0502040204020203" pitchFamily="34" charset="0"/>
              </a:rPr>
              <a:t>Please be aware of local guidance &amp; report maintenance issues immediately to your PPV Partner</a:t>
            </a:r>
          </a:p>
        </p:txBody>
      </p:sp>
      <p:grpSp>
        <p:nvGrpSpPr>
          <p:cNvPr id="5" name="Group 4">
            <a:extLst>
              <a:ext uri="{FF2B5EF4-FFF2-40B4-BE49-F238E27FC236}">
                <a16:creationId xmlns:a16="http://schemas.microsoft.com/office/drawing/2014/main" id="{0A2EC9C6-E034-410A-B75C-279C3F3B9CA1}"/>
              </a:ext>
            </a:extLst>
          </p:cNvPr>
          <p:cNvGrpSpPr/>
          <p:nvPr/>
        </p:nvGrpSpPr>
        <p:grpSpPr>
          <a:xfrm>
            <a:off x="474477" y="3739721"/>
            <a:ext cx="7976103" cy="1110797"/>
            <a:chOff x="474477" y="3916921"/>
            <a:chExt cx="7976103" cy="1011431"/>
          </a:xfrm>
        </p:grpSpPr>
        <p:sp>
          <p:nvSpPr>
            <p:cNvPr id="20" name="Rectangle: Rounded Corners 19">
              <a:extLst>
                <a:ext uri="{FF2B5EF4-FFF2-40B4-BE49-F238E27FC236}">
                  <a16:creationId xmlns:a16="http://schemas.microsoft.com/office/drawing/2014/main" id="{AB4F56C7-546C-4508-8AA9-CDE3F74ADEA9}"/>
                </a:ext>
              </a:extLst>
            </p:cNvPr>
            <p:cNvSpPr/>
            <p:nvPr/>
          </p:nvSpPr>
          <p:spPr bwMode="auto">
            <a:xfrm>
              <a:off x="830011" y="3916921"/>
              <a:ext cx="7620569" cy="101143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2" name="Oval 21">
              <a:extLst>
                <a:ext uri="{FF2B5EF4-FFF2-40B4-BE49-F238E27FC236}">
                  <a16:creationId xmlns:a16="http://schemas.microsoft.com/office/drawing/2014/main" id="{20E2E907-BA1E-4887-B544-7FAAD4CBBD3C}"/>
                </a:ext>
              </a:extLst>
            </p:cNvPr>
            <p:cNvSpPr/>
            <p:nvPr/>
          </p:nvSpPr>
          <p:spPr bwMode="auto">
            <a:xfrm>
              <a:off x="474477" y="3916921"/>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3" name="TextBox 22">
              <a:extLst>
                <a:ext uri="{FF2B5EF4-FFF2-40B4-BE49-F238E27FC236}">
                  <a16:creationId xmlns:a16="http://schemas.microsoft.com/office/drawing/2014/main" id="{5EB2F5D1-43AB-4ACA-BAB9-1ACCDB8C2A42}"/>
                </a:ext>
              </a:extLst>
            </p:cNvPr>
            <p:cNvSpPr txBox="1"/>
            <p:nvPr/>
          </p:nvSpPr>
          <p:spPr>
            <a:xfrm>
              <a:off x="1666933" y="3931919"/>
              <a:ext cx="5473014" cy="980855"/>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Check your toilets &amp; faucets for leaks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Use exhaust fans in bathrooms &amp; laundry rooms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Report leaks &amp; maintenance issues immediately</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Check drains &amp; keep them clear</a:t>
              </a:r>
            </a:p>
          </p:txBody>
        </p:sp>
        <p:pic>
          <p:nvPicPr>
            <p:cNvPr id="24" name="Graphic 23" descr="Shower">
              <a:extLst>
                <a:ext uri="{FF2B5EF4-FFF2-40B4-BE49-F238E27FC236}">
                  <a16:creationId xmlns:a16="http://schemas.microsoft.com/office/drawing/2014/main" id="{1C846572-8983-4B19-9CEC-5F642B41CD0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5513" y="4006926"/>
              <a:ext cx="830384" cy="830384"/>
            </a:xfrm>
            <a:prstGeom prst="rect">
              <a:avLst/>
            </a:prstGeom>
          </p:spPr>
        </p:pic>
      </p:grpSp>
      <p:grpSp>
        <p:nvGrpSpPr>
          <p:cNvPr id="3" name="Group 2">
            <a:extLst>
              <a:ext uri="{FF2B5EF4-FFF2-40B4-BE49-F238E27FC236}">
                <a16:creationId xmlns:a16="http://schemas.microsoft.com/office/drawing/2014/main" id="{CCF84253-6C6B-49AA-BA48-B4569C3603FA}"/>
              </a:ext>
            </a:extLst>
          </p:cNvPr>
          <p:cNvGrpSpPr/>
          <p:nvPr/>
        </p:nvGrpSpPr>
        <p:grpSpPr>
          <a:xfrm>
            <a:off x="474477" y="2411034"/>
            <a:ext cx="7976103" cy="1011431"/>
            <a:chOff x="474477" y="2485682"/>
            <a:chExt cx="7976103" cy="1011431"/>
          </a:xfrm>
        </p:grpSpPr>
        <p:sp>
          <p:nvSpPr>
            <p:cNvPr id="25" name="Rectangle: Rounded Corners 24">
              <a:extLst>
                <a:ext uri="{FF2B5EF4-FFF2-40B4-BE49-F238E27FC236}">
                  <a16:creationId xmlns:a16="http://schemas.microsoft.com/office/drawing/2014/main" id="{AD852B20-8229-4CE7-9AF1-4C43496DBEDB}"/>
                </a:ext>
              </a:extLst>
            </p:cNvPr>
            <p:cNvSpPr/>
            <p:nvPr/>
          </p:nvSpPr>
          <p:spPr bwMode="auto">
            <a:xfrm>
              <a:off x="830011" y="2485682"/>
              <a:ext cx="7620569" cy="101143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53BE51B7-9223-4C3C-AB84-3F5C8A786C40}"/>
                </a:ext>
              </a:extLst>
            </p:cNvPr>
            <p:cNvSpPr/>
            <p:nvPr/>
          </p:nvSpPr>
          <p:spPr bwMode="auto">
            <a:xfrm>
              <a:off x="474477" y="2485682"/>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44" name="Graphic 43" descr="Bug spray">
              <a:extLst>
                <a:ext uri="{FF2B5EF4-FFF2-40B4-BE49-F238E27FC236}">
                  <a16:creationId xmlns:a16="http://schemas.microsoft.com/office/drawing/2014/main" id="{7DBB04D0-AE00-4E76-87D1-C10FA19CAF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2870" y="2599132"/>
              <a:ext cx="783493" cy="783493"/>
            </a:xfrm>
            <a:prstGeom prst="rect">
              <a:avLst/>
            </a:prstGeom>
          </p:spPr>
        </p:pic>
        <p:sp>
          <p:nvSpPr>
            <p:cNvPr id="45" name="TextBox 44">
              <a:extLst>
                <a:ext uri="{FF2B5EF4-FFF2-40B4-BE49-F238E27FC236}">
                  <a16:creationId xmlns:a16="http://schemas.microsoft.com/office/drawing/2014/main" id="{30D8843F-7BF9-43EF-A555-14DEF1B4CEA0}"/>
                </a:ext>
              </a:extLst>
            </p:cNvPr>
            <p:cNvSpPr txBox="1"/>
            <p:nvPr/>
          </p:nvSpPr>
          <p:spPr>
            <a:xfrm>
              <a:off x="1671193" y="2577866"/>
              <a:ext cx="6028962"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Promptly clean kitchen counters &amp; dispose of food debris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Keep food in air-tight containers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Clear outside doorways &amp; windows of leaves &amp; dirt</a:t>
              </a:r>
              <a:endParaRPr lang="en-US" sz="1600" dirty="0">
                <a:solidFill>
                  <a:schemeClr val="bg1"/>
                </a:solidFill>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id="{96CBB24E-72A6-4001-8BE8-1B913F2EAD19}"/>
              </a:ext>
            </a:extLst>
          </p:cNvPr>
          <p:cNvGrpSpPr/>
          <p:nvPr/>
        </p:nvGrpSpPr>
        <p:grpSpPr>
          <a:xfrm>
            <a:off x="474477" y="5179649"/>
            <a:ext cx="7976103" cy="1110596"/>
            <a:chOff x="474477" y="5304243"/>
            <a:chExt cx="7976103" cy="1011431"/>
          </a:xfrm>
        </p:grpSpPr>
        <p:sp>
          <p:nvSpPr>
            <p:cNvPr id="46" name="Rectangle: Rounded Corners 45">
              <a:extLst>
                <a:ext uri="{FF2B5EF4-FFF2-40B4-BE49-F238E27FC236}">
                  <a16:creationId xmlns:a16="http://schemas.microsoft.com/office/drawing/2014/main" id="{F74DE4B1-72A6-40AE-A4A5-40710DC6C3B3}"/>
                </a:ext>
              </a:extLst>
            </p:cNvPr>
            <p:cNvSpPr/>
            <p:nvPr/>
          </p:nvSpPr>
          <p:spPr bwMode="auto">
            <a:xfrm>
              <a:off x="830011" y="5304243"/>
              <a:ext cx="7620569" cy="101143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7" name="Oval 46">
              <a:extLst>
                <a:ext uri="{FF2B5EF4-FFF2-40B4-BE49-F238E27FC236}">
                  <a16:creationId xmlns:a16="http://schemas.microsoft.com/office/drawing/2014/main" id="{4CAB7FD8-0A22-4881-8C69-8B142828D6E3}"/>
                </a:ext>
              </a:extLst>
            </p:cNvPr>
            <p:cNvSpPr/>
            <p:nvPr/>
          </p:nvSpPr>
          <p:spPr bwMode="auto">
            <a:xfrm>
              <a:off x="474477" y="5304243"/>
              <a:ext cx="1120280" cy="10114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8" name="TextBox 47">
              <a:extLst>
                <a:ext uri="{FF2B5EF4-FFF2-40B4-BE49-F238E27FC236}">
                  <a16:creationId xmlns:a16="http://schemas.microsoft.com/office/drawing/2014/main" id="{74F8C4E7-0E48-41BE-B3A9-6F50D795F0EB}"/>
                </a:ext>
              </a:extLst>
            </p:cNvPr>
            <p:cNvSpPr txBox="1"/>
            <p:nvPr/>
          </p:nvSpPr>
          <p:spPr>
            <a:xfrm>
              <a:off x="1666933" y="5329452"/>
              <a:ext cx="6783647" cy="981033"/>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Replace your filters per directions by your PPV Partner</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Clean &amp; monitor major appliances</a:t>
              </a:r>
            </a:p>
            <a:p>
              <a:pPr marL="285750" indent="-285750">
                <a:buFont typeface="Arial" panose="020B0604020202020204" pitchFamily="34" charset="0"/>
                <a:buChar char="•"/>
              </a:pPr>
              <a:r>
                <a:rPr lang="en-US" sz="1600" dirty="0">
                  <a:solidFill>
                    <a:schemeClr val="bg1"/>
                  </a:solidFill>
                  <a:latin typeface="Segoe UI" panose="020B0502040204020203" pitchFamily="34" charset="0"/>
                  <a:cs typeface="Segoe UI" panose="020B0502040204020203" pitchFamily="34" charset="0"/>
                </a:rPr>
                <a:t>Check &amp; change batteries for smoke/CO detectors per directions by your PPV Partner</a:t>
              </a:r>
            </a:p>
          </p:txBody>
        </p:sp>
        <p:pic>
          <p:nvPicPr>
            <p:cNvPr id="49" name="Graphic 48" descr="Network diagram">
              <a:extLst>
                <a:ext uri="{FF2B5EF4-FFF2-40B4-BE49-F238E27FC236}">
                  <a16:creationId xmlns:a16="http://schemas.microsoft.com/office/drawing/2014/main" id="{5AB3EA11-BE82-4CDF-8BED-7D8C2CAC4A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505" y="5378521"/>
              <a:ext cx="914400" cy="914400"/>
            </a:xfrm>
            <a:prstGeom prst="rect">
              <a:avLst/>
            </a:prstGeom>
          </p:spPr>
        </p:pic>
      </p:grpSp>
      <p:sp>
        <p:nvSpPr>
          <p:cNvPr id="29" name="Slide Number Placeholder 10">
            <a:extLst>
              <a:ext uri="{FF2B5EF4-FFF2-40B4-BE49-F238E27FC236}">
                <a16:creationId xmlns:a16="http://schemas.microsoft.com/office/drawing/2014/main" id="{52A481A9-C269-4429-8D81-64EAEA401D4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12</a:t>
            </a:r>
            <a:endParaRPr lang="en-US" dirty="0"/>
          </a:p>
        </p:txBody>
      </p:sp>
    </p:spTree>
    <p:extLst>
      <p:ext uri="{BB962C8B-B14F-4D97-AF65-F5344CB8AC3E}">
        <p14:creationId xmlns:p14="http://schemas.microsoft.com/office/powerpoint/2010/main" val="326974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37794" y="702183"/>
            <a:ext cx="7886700" cy="687514"/>
          </a:xfrm>
          <a:prstGeom prst="rect">
            <a:avLst/>
          </a:prstGeom>
        </p:spPr>
        <p:txBody>
          <a:bodyPr/>
          <a:lstStyle/>
          <a:p>
            <a:r>
              <a:rPr lang="en-US" dirty="0"/>
              <a:t>Window Safety Tips</a:t>
            </a:r>
          </a:p>
        </p:txBody>
      </p:sp>
      <p:sp>
        <p:nvSpPr>
          <p:cNvPr id="37" name="TextBox 36">
            <a:extLst>
              <a:ext uri="{FF2B5EF4-FFF2-40B4-BE49-F238E27FC236}">
                <a16:creationId xmlns:a16="http://schemas.microsoft.com/office/drawing/2014/main" id="{902124BC-02EB-4A35-A1E9-903E92EB50C8}"/>
              </a:ext>
            </a:extLst>
          </p:cNvPr>
          <p:cNvSpPr txBox="1"/>
          <p:nvPr/>
        </p:nvSpPr>
        <p:spPr>
          <a:xfrm>
            <a:off x="751691" y="1534098"/>
            <a:ext cx="7632849" cy="584775"/>
          </a:xfrm>
          <a:prstGeom prst="rect">
            <a:avLst/>
          </a:prstGeom>
          <a:solidFill>
            <a:srgbClr val="0A2240"/>
          </a:solidFill>
        </p:spPr>
        <p:txBody>
          <a:bodyPr wrap="square" rtlCol="0">
            <a:spAutoFit/>
          </a:bodyPr>
          <a:lstStyle/>
          <a:p>
            <a:pPr marL="100330" marR="0" algn="ctr">
              <a:spcBef>
                <a:spcPts val="300"/>
              </a:spcBef>
              <a:spcAft>
                <a:spcPts val="300"/>
              </a:spcAft>
            </a:pPr>
            <a:r>
              <a:rPr lang="en-US" sz="1600" i="1" kern="0" dirty="0">
                <a:solidFill>
                  <a:schemeClr val="bg1"/>
                </a:solidFill>
                <a:latin typeface="Segoe UI" panose="020B0502040204020203" pitchFamily="34" charset="0"/>
                <a:ea typeface="Arial" panose="020B0604020202020204" pitchFamily="34" charset="0"/>
                <a:cs typeface="Segoe UI" panose="020B0502040204020203" pitchFamily="34" charset="0"/>
              </a:rPr>
              <a:t>Windows are among the top </a:t>
            </a:r>
            <a:r>
              <a:rPr lang="en-US" sz="16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5 hidden hazards in the home. </a:t>
            </a:r>
            <a:r>
              <a:rPr lang="en-US" sz="1600" i="1" kern="0" dirty="0">
                <a:solidFill>
                  <a:schemeClr val="bg1"/>
                </a:solidFill>
                <a:latin typeface="Segoe UI" panose="020B0502040204020203" pitchFamily="34" charset="0"/>
                <a:ea typeface="Arial" panose="020B0604020202020204" pitchFamily="34" charset="0"/>
                <a:cs typeface="Segoe UI" panose="020B0502040204020203" pitchFamily="34" charset="0"/>
              </a:rPr>
              <a:t>Before opening a window, know the </a:t>
            </a:r>
            <a:r>
              <a:rPr lang="en-US" sz="1600" b="1" i="1" kern="0" dirty="0">
                <a:solidFill>
                  <a:schemeClr val="bg1"/>
                </a:solidFill>
                <a:latin typeface="Segoe UI" panose="020B0502040204020203" pitchFamily="34" charset="0"/>
                <a:ea typeface="Arial" panose="020B0604020202020204" pitchFamily="34" charset="0"/>
                <a:cs typeface="Segoe UI" panose="020B0502040204020203" pitchFamily="34" charset="0"/>
              </a:rPr>
              <a:t>risks they pose to children</a:t>
            </a:r>
            <a:endParaRPr lang="en-US" sz="1600" b="1" kern="0" dirty="0">
              <a:solidFill>
                <a:schemeClr val="bg1"/>
              </a:solidFill>
              <a:latin typeface="Segoe UI" panose="020B0502040204020203" pitchFamily="34" charset="0"/>
              <a:ea typeface="Arial" panose="020B0604020202020204" pitchFamily="34" charset="0"/>
              <a:cs typeface="Segoe UI" panose="020B0502040204020203" pitchFamily="34" charset="0"/>
            </a:endParaRPr>
          </a:p>
        </p:txBody>
      </p:sp>
      <p:sp>
        <p:nvSpPr>
          <p:cNvPr id="9" name="TextBox 8">
            <a:extLst>
              <a:ext uri="{FF2B5EF4-FFF2-40B4-BE49-F238E27FC236}">
                <a16:creationId xmlns:a16="http://schemas.microsoft.com/office/drawing/2014/main" id="{FDA7D24F-8B44-4D68-BB5A-4074DE7B1FC2}"/>
              </a:ext>
            </a:extLst>
          </p:cNvPr>
          <p:cNvSpPr txBox="1"/>
          <p:nvPr/>
        </p:nvSpPr>
        <p:spPr>
          <a:xfrm>
            <a:off x="619506" y="2454902"/>
            <a:ext cx="4189561" cy="3747180"/>
          </a:xfrm>
          <a:prstGeom prst="rect">
            <a:avLst/>
          </a:prstGeom>
          <a:noFill/>
        </p:spPr>
        <p:txBody>
          <a:bodyPr wrap="square" rtlCol="0">
            <a:spAutoFit/>
          </a:bodyPr>
          <a:lstStyle/>
          <a:p>
            <a:pPr>
              <a:spcAft>
                <a:spcPts val="300"/>
              </a:spcAft>
            </a:pPr>
            <a:r>
              <a:rPr lang="en-US" sz="1500" b="1" dirty="0">
                <a:latin typeface="Segoe UI" panose="020B0502040204020203" pitchFamily="34" charset="0"/>
                <a:cs typeface="Segoe UI" panose="020B0502040204020203" pitchFamily="34" charset="0"/>
              </a:rPr>
              <a:t>Window Safety Tips</a:t>
            </a:r>
          </a:p>
          <a:p>
            <a:pPr marL="342900" indent="-342900">
              <a:buFont typeface="Arial" panose="020B0604020202020204" pitchFamily="34" charset="0"/>
              <a:buChar char="•"/>
            </a:pPr>
            <a:r>
              <a:rPr lang="en-US" sz="1500" dirty="0">
                <a:latin typeface="Segoe UI" panose="020B0502040204020203" pitchFamily="34" charset="0"/>
                <a:cs typeface="Segoe UI" panose="020B0502040204020203" pitchFamily="34" charset="0"/>
              </a:rPr>
              <a:t>All windows above the first floor should have a </a:t>
            </a:r>
            <a:r>
              <a:rPr lang="en-US" sz="1500" i="1" dirty="0">
                <a:latin typeface="Segoe UI" panose="020B0502040204020203" pitchFamily="34" charset="0"/>
                <a:cs typeface="Segoe UI" panose="020B0502040204020203" pitchFamily="34" charset="0"/>
              </a:rPr>
              <a:t>Child Fall Hazard </a:t>
            </a:r>
            <a:r>
              <a:rPr lang="en-US" sz="1500" dirty="0">
                <a:latin typeface="Segoe UI" panose="020B0502040204020203" pitchFamily="34" charset="0"/>
                <a:cs typeface="Segoe UI" panose="020B0502040204020203" pitchFamily="34" charset="0"/>
              </a:rPr>
              <a:t>warning sticker</a:t>
            </a:r>
          </a:p>
          <a:p>
            <a:pPr marL="342900" indent="-342900">
              <a:buFont typeface="Arial" panose="020B0604020202020204" pitchFamily="34" charset="0"/>
              <a:buChar char="•"/>
            </a:pPr>
            <a:r>
              <a:rPr lang="en-US" sz="1500" dirty="0">
                <a:latin typeface="Segoe UI" panose="020B0502040204020203" pitchFamily="34" charset="0"/>
                <a:cs typeface="Segoe UI" panose="020B0502040204020203" pitchFamily="34" charset="0"/>
              </a:rPr>
              <a:t>Do not rely on screens to prevent a window fall</a:t>
            </a:r>
          </a:p>
          <a:p>
            <a:pPr marL="342900" indent="-342900">
              <a:buFont typeface="Arial" panose="020B0604020202020204" pitchFamily="34" charset="0"/>
              <a:buChar char="•"/>
            </a:pPr>
            <a:r>
              <a:rPr lang="en-US" sz="1500" dirty="0">
                <a:latin typeface="Segoe UI" panose="020B0502040204020203" pitchFamily="34" charset="0"/>
                <a:cs typeface="Segoe UI" panose="020B0502040204020203" pitchFamily="34" charset="0"/>
              </a:rPr>
              <a:t>Only open windows that are out of reach if you need ventilation</a:t>
            </a:r>
          </a:p>
          <a:p>
            <a:pPr>
              <a:spcBef>
                <a:spcPts val="900"/>
              </a:spcBef>
              <a:spcAft>
                <a:spcPts val="300"/>
              </a:spcAft>
            </a:pPr>
            <a:r>
              <a:rPr lang="en-US" sz="1500" b="1" dirty="0">
                <a:latin typeface="Segoe UI" panose="020B0502040204020203" pitchFamily="34" charset="0"/>
                <a:cs typeface="Segoe UI" panose="020B0502040204020203" pitchFamily="34" charset="0"/>
              </a:rPr>
              <a:t>Child Safety Tips</a:t>
            </a:r>
          </a:p>
          <a:p>
            <a:pPr marL="347472" indent="-347472">
              <a:buFont typeface="Arial" panose="020B0604020202020204" pitchFamily="34" charset="0"/>
              <a:buChar char="•"/>
            </a:pPr>
            <a:r>
              <a:rPr lang="en-US" sz="1500" dirty="0">
                <a:latin typeface="Segoe UI" panose="020B0502040204020203" pitchFamily="34" charset="0"/>
                <a:cs typeface="Segoe UI" panose="020B0502040204020203" pitchFamily="34" charset="0"/>
              </a:rPr>
              <a:t>Encourage children to play in the center of the room &amp; away from open windows</a:t>
            </a:r>
          </a:p>
          <a:p>
            <a:pPr marL="347472" indent="-347472">
              <a:buFont typeface="Arial" panose="020B0604020202020204" pitchFamily="34" charset="0"/>
              <a:buChar char="•"/>
            </a:pPr>
            <a:r>
              <a:rPr lang="en-US" sz="1500" dirty="0">
                <a:latin typeface="Segoe UI" panose="020B0502040204020203" pitchFamily="34" charset="0"/>
                <a:cs typeface="Segoe UI" panose="020B0502040204020203" pitchFamily="34" charset="0"/>
              </a:rPr>
              <a:t>Pay close attention to furniture, or anything children can climb near open windows</a:t>
            </a:r>
          </a:p>
          <a:p>
            <a:pPr marL="347472" indent="-347472">
              <a:buFont typeface="Arial" panose="020B0604020202020204" pitchFamily="34" charset="0"/>
              <a:buChar char="•"/>
            </a:pPr>
            <a:r>
              <a:rPr lang="en-US" sz="1500" dirty="0">
                <a:latin typeface="Segoe UI" panose="020B0502040204020203" pitchFamily="34" charset="0"/>
                <a:cs typeface="Segoe UI" panose="020B0502040204020203" pitchFamily="34" charset="0"/>
              </a:rPr>
              <a:t>Keep corded blinds as short as possible to keep them out of the hands of small children</a:t>
            </a:r>
          </a:p>
        </p:txBody>
      </p:sp>
      <p:grpSp>
        <p:nvGrpSpPr>
          <p:cNvPr id="38" name="Group 37">
            <a:extLst>
              <a:ext uri="{FF2B5EF4-FFF2-40B4-BE49-F238E27FC236}">
                <a16:creationId xmlns:a16="http://schemas.microsoft.com/office/drawing/2014/main" id="{A1035F8B-E97B-4BFB-BAE9-FC33F4FC4E8D}"/>
              </a:ext>
            </a:extLst>
          </p:cNvPr>
          <p:cNvGrpSpPr/>
          <p:nvPr/>
        </p:nvGrpSpPr>
        <p:grpSpPr>
          <a:xfrm>
            <a:off x="4892040" y="2454902"/>
            <a:ext cx="3623310" cy="2427994"/>
            <a:chOff x="4572000" y="2454902"/>
            <a:chExt cx="4572000" cy="3048000"/>
          </a:xfrm>
        </p:grpSpPr>
        <p:pic>
          <p:nvPicPr>
            <p:cNvPr id="1026" name="Picture 2" descr="See the source image">
              <a:extLst>
                <a:ext uri="{FF2B5EF4-FFF2-40B4-BE49-F238E27FC236}">
                  <a16:creationId xmlns:a16="http://schemas.microsoft.com/office/drawing/2014/main" id="{74CEAF6C-84D8-420F-AB47-BE1C18D284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454902"/>
              <a:ext cx="4572000" cy="304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C5B3E9FE-DB20-4293-AB4D-E8C87A652327}"/>
                </a:ext>
              </a:extLst>
            </p:cNvPr>
            <p:cNvPicPr>
              <a:picLocks noChangeAspect="1"/>
            </p:cNvPicPr>
            <p:nvPr/>
          </p:nvPicPr>
          <p:blipFill>
            <a:blip r:embed="rId4"/>
            <a:stretch>
              <a:fillRect/>
            </a:stretch>
          </p:blipFill>
          <p:spPr>
            <a:xfrm>
              <a:off x="7317088" y="3600438"/>
              <a:ext cx="666784" cy="469924"/>
            </a:xfrm>
            <a:prstGeom prst="rect">
              <a:avLst/>
            </a:prstGeom>
            <a:ln>
              <a:solidFill>
                <a:schemeClr val="tx1"/>
              </a:solidFill>
            </a:ln>
          </p:spPr>
        </p:pic>
      </p:grpSp>
      <p:sp>
        <p:nvSpPr>
          <p:cNvPr id="42" name="TextBox 41">
            <a:extLst>
              <a:ext uri="{FF2B5EF4-FFF2-40B4-BE49-F238E27FC236}">
                <a16:creationId xmlns:a16="http://schemas.microsoft.com/office/drawing/2014/main" id="{81F77319-C738-4FDB-BCA2-51199162EEA2}"/>
              </a:ext>
            </a:extLst>
          </p:cNvPr>
          <p:cNvSpPr txBox="1"/>
          <p:nvPr/>
        </p:nvSpPr>
        <p:spPr>
          <a:xfrm>
            <a:off x="4892040" y="4899915"/>
            <a:ext cx="3632454" cy="1169551"/>
          </a:xfrm>
          <a:prstGeom prst="rect">
            <a:avLst/>
          </a:prstGeom>
          <a:noFill/>
        </p:spPr>
        <p:txBody>
          <a:bodyPr wrap="square" rtlCol="0">
            <a:spAutoFit/>
          </a:bodyPr>
          <a:lstStyle/>
          <a:p>
            <a:pPr algn="ctr"/>
            <a:r>
              <a:rPr lang="en-US" sz="1400" i="1" dirty="0">
                <a:effectLst/>
                <a:latin typeface="Segoe UI" panose="020B0502040204020203" pitchFamily="34" charset="0"/>
                <a:ea typeface="Calibri" panose="020F0502020204030204" pitchFamily="34" charset="0"/>
                <a:cs typeface="Segoe UI" panose="020B0502040204020203" pitchFamily="34" charset="0"/>
              </a:rPr>
              <a:t>PPV Partners &amp; MHOs have installed safety measures to windows with sill heights of </a:t>
            </a:r>
            <a:r>
              <a:rPr lang="en-US" sz="1400" b="1" i="1" u="sng" dirty="0">
                <a:effectLst/>
                <a:latin typeface="Segoe UI" panose="020B0502040204020203" pitchFamily="34" charset="0"/>
                <a:ea typeface="Calibri" panose="020F0502020204030204" pitchFamily="34" charset="0"/>
                <a:cs typeface="Segoe UI" panose="020B0502040204020203" pitchFamily="34" charset="0"/>
              </a:rPr>
              <a:t>24 inches or lower</a:t>
            </a:r>
            <a:r>
              <a:rPr lang="en-US" sz="1400" i="1" dirty="0">
                <a:effectLst/>
                <a:latin typeface="Segoe UI" panose="020B0502040204020203" pitchFamily="34" charset="0"/>
                <a:ea typeface="Calibri" panose="020F0502020204030204" pitchFamily="34" charset="0"/>
                <a:cs typeface="Segoe UI" panose="020B0502040204020203" pitchFamily="34" charset="0"/>
              </a:rPr>
              <a:t> in </a:t>
            </a:r>
            <a:r>
              <a:rPr lang="en-US" sz="1400" i="1" dirty="0">
                <a:latin typeface="Segoe UI" panose="020B0502040204020203" pitchFamily="34" charset="0"/>
                <a:ea typeface="Calibri" panose="020F0502020204030204" pitchFamily="34" charset="0"/>
                <a:cs typeface="Segoe UI" panose="020B0502040204020203" pitchFamily="34" charset="0"/>
              </a:rPr>
              <a:t>homes. </a:t>
            </a:r>
            <a:r>
              <a:rPr lang="en-US" sz="1400" b="1" i="1" dirty="0">
                <a:latin typeface="Segoe UI" panose="020B0502040204020203" pitchFamily="34" charset="0"/>
                <a:ea typeface="Calibri" panose="020F0502020204030204" pitchFamily="34" charset="0"/>
                <a:cs typeface="Segoe UI" panose="020B0502040204020203" pitchFamily="34" charset="0"/>
              </a:rPr>
              <a:t>Windows with sill heights higher than 24 inches may not have secondary safety devices</a:t>
            </a:r>
            <a:endParaRPr lang="en-US" sz="1400" b="1" i="1" dirty="0">
              <a:latin typeface="Segoe UI" panose="020B0502040204020203" pitchFamily="34" charset="0"/>
              <a:cs typeface="Segoe UI" panose="020B0502040204020203" pitchFamily="34" charset="0"/>
            </a:endParaRPr>
          </a:p>
        </p:txBody>
      </p:sp>
      <p:sp>
        <p:nvSpPr>
          <p:cNvPr id="14" name="Slide Number Placeholder 10">
            <a:extLst>
              <a:ext uri="{FF2B5EF4-FFF2-40B4-BE49-F238E27FC236}">
                <a16:creationId xmlns:a16="http://schemas.microsoft.com/office/drawing/2014/main" id="{FE122AC3-68CB-4B44-BD2E-4428E2FF2AC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13</a:t>
            </a:r>
            <a:endParaRPr lang="en-US" dirty="0"/>
          </a:p>
        </p:txBody>
      </p:sp>
    </p:spTree>
    <p:extLst>
      <p:ext uri="{BB962C8B-B14F-4D97-AF65-F5344CB8AC3E}">
        <p14:creationId xmlns:p14="http://schemas.microsoft.com/office/powerpoint/2010/main" val="202296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Maintenance Issues</a:t>
            </a:r>
          </a:p>
        </p:txBody>
      </p:sp>
      <p:sp>
        <p:nvSpPr>
          <p:cNvPr id="16" name="Content Placeholder 2">
            <a:extLst>
              <a:ext uri="{FF2B5EF4-FFF2-40B4-BE49-F238E27FC236}">
                <a16:creationId xmlns:a16="http://schemas.microsoft.com/office/drawing/2014/main" id="{E00A967F-765C-44C0-BB0E-9085E04A434C}"/>
              </a:ext>
            </a:extLst>
          </p:cNvPr>
          <p:cNvSpPr txBox="1">
            <a:spLocks/>
          </p:cNvSpPr>
          <p:nvPr/>
        </p:nvSpPr>
        <p:spPr>
          <a:xfrm>
            <a:off x="628650" y="1514660"/>
            <a:ext cx="3765524" cy="3746338"/>
          </a:xfrm>
          <a:solidFill>
            <a:schemeClr val="accent2"/>
          </a:solidFill>
          <a:ln>
            <a:solidFill>
              <a:schemeClr val="tx1"/>
            </a:solidFill>
          </a:ln>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1500" b="1" dirty="0">
                <a:latin typeface="Segoe UI" panose="020B0502040204020203" pitchFamily="34" charset="0"/>
                <a:cs typeface="Segoe UI" panose="020B0502040204020203" pitchFamily="34" charset="0"/>
              </a:rPr>
              <a:t>How to Report Maintenance Issues</a:t>
            </a:r>
          </a:p>
          <a:p>
            <a:r>
              <a:rPr lang="en-US" sz="1500" dirty="0">
                <a:latin typeface="Segoe UI" panose="020B0502040204020203" pitchFamily="34" charset="0"/>
                <a:cs typeface="Segoe UI" panose="020B0502040204020203" pitchFamily="34" charset="0"/>
              </a:rPr>
              <a:t>Report maintenance issues (maintenance emergencies, trouble calls, safety concerns, compliance issues) right away by contacting your PPV Partner</a:t>
            </a:r>
          </a:p>
          <a:p>
            <a:r>
              <a:rPr lang="en-US" sz="1500" dirty="0">
                <a:latin typeface="Segoe UI" panose="020B0502040204020203" pitchFamily="34" charset="0"/>
                <a:cs typeface="Segoe UI" panose="020B0502040204020203" pitchFamily="34" charset="0"/>
              </a:rPr>
              <a:t>For an emergency maintenance, call: 888-578-4141</a:t>
            </a:r>
          </a:p>
          <a:p>
            <a:r>
              <a:rPr lang="en-US" sz="1500" dirty="0">
                <a:latin typeface="Segoe UI" panose="020B0502040204020203" pitchFamily="34" charset="0"/>
                <a:cs typeface="Segoe UI" panose="020B0502040204020203" pitchFamily="34" charset="0"/>
              </a:rPr>
              <a:t>For an urgent maintenance, call: 888-578-4141</a:t>
            </a:r>
          </a:p>
          <a:p>
            <a:r>
              <a:rPr lang="en-US" sz="1500" dirty="0">
                <a:latin typeface="Segoe UI" panose="020B0502040204020203" pitchFamily="34" charset="0"/>
                <a:cs typeface="Segoe UI" panose="020B0502040204020203" pitchFamily="34" charset="0"/>
              </a:rPr>
              <a:t>For routine maintenance, call: 888-578-4141, or 928-344-1240</a:t>
            </a:r>
          </a:p>
          <a:p>
            <a:r>
              <a:rPr lang="en-US" sz="1500" dirty="0">
                <a:latin typeface="Segoe UI" panose="020B0502040204020203" pitchFamily="34" charset="0"/>
                <a:cs typeface="Segoe UI" panose="020B0502040204020203" pitchFamily="34" charset="0"/>
              </a:rPr>
              <a:t>Maintenance Number: 888-578-4141</a:t>
            </a:r>
          </a:p>
          <a:p>
            <a:r>
              <a:rPr lang="en-US" sz="1500" dirty="0">
                <a:latin typeface="Segoe UI" panose="020B0502040204020203" pitchFamily="34" charset="0"/>
                <a:cs typeface="Segoe UI" panose="020B0502040204020203" pitchFamily="34" charset="0"/>
              </a:rPr>
              <a:t>Download the App: Liberty At Your Service App is Available on Apple or Google Play Store</a:t>
            </a:r>
          </a:p>
        </p:txBody>
      </p:sp>
      <p:sp>
        <p:nvSpPr>
          <p:cNvPr id="17" name="TextBox 16">
            <a:extLst>
              <a:ext uri="{FF2B5EF4-FFF2-40B4-BE49-F238E27FC236}">
                <a16:creationId xmlns:a16="http://schemas.microsoft.com/office/drawing/2014/main" id="{D16DCA2D-D550-4F04-A1B9-2CB3F4D5FE9F}"/>
              </a:ext>
            </a:extLst>
          </p:cNvPr>
          <p:cNvSpPr txBox="1"/>
          <p:nvPr/>
        </p:nvSpPr>
        <p:spPr>
          <a:xfrm>
            <a:off x="657225" y="6014344"/>
            <a:ext cx="7829551" cy="523220"/>
          </a:xfrm>
          <a:prstGeom prst="rect">
            <a:avLst/>
          </a:prstGeom>
          <a:solidFill>
            <a:srgbClr val="0A2240"/>
          </a:solidFill>
        </p:spPr>
        <p:txBody>
          <a:bodyPr wrap="square" rtlCol="0">
            <a:spAutoFit/>
          </a:bodyPr>
          <a:lstStyle/>
          <a:p>
            <a:pPr algn="ctr">
              <a:defRPr/>
            </a:pPr>
            <a:r>
              <a:rPr lang="en-US" sz="1400" b="1" i="1" dirty="0">
                <a:solidFill>
                  <a:schemeClr val="bg1"/>
                </a:solidFill>
                <a:latin typeface="Segoe UI" panose="020B0502040204020203" pitchFamily="34" charset="0"/>
                <a:cs typeface="Segoe UI" panose="020B0502040204020203" pitchFamily="34" charset="0"/>
              </a:rPr>
              <a:t>Contact your PPV Partner if you have concerns on maintenance, work orders, repairs, or services</a:t>
            </a:r>
          </a:p>
        </p:txBody>
      </p:sp>
      <p:sp>
        <p:nvSpPr>
          <p:cNvPr id="18" name="Content Placeholder 2">
            <a:extLst>
              <a:ext uri="{FF2B5EF4-FFF2-40B4-BE49-F238E27FC236}">
                <a16:creationId xmlns:a16="http://schemas.microsoft.com/office/drawing/2014/main" id="{51B0D0C9-13E0-4F9A-9405-B7F6D4481693}"/>
              </a:ext>
            </a:extLst>
          </p:cNvPr>
          <p:cNvSpPr txBox="1">
            <a:spLocks/>
          </p:cNvSpPr>
          <p:nvPr/>
        </p:nvSpPr>
        <p:spPr>
          <a:xfrm>
            <a:off x="4394175" y="1499670"/>
            <a:ext cx="4843132" cy="3663457"/>
          </a:xfrm>
          <a:ln>
            <a:solidFill>
              <a:schemeClr val="tx1"/>
            </a:solidFill>
          </a:ln>
        </p:spPr>
        <p:txBody>
          <a:bodyPr/>
          <a:lstStyle>
            <a:lvl1pPr marL="342900" indent="-342900" algn="l" rtl="0" eaLnBrk="1" fontAlgn="base" hangingPunct="1">
              <a:spcBef>
                <a:spcPct val="20000"/>
              </a:spcBef>
              <a:spcAft>
                <a:spcPct val="0"/>
              </a:spcAft>
              <a:buClr>
                <a:srgbClr val="FF0000"/>
              </a:buClr>
              <a:buFont typeface="Wingdings 2" pitchFamily="18" charset="2"/>
              <a:buChar char="è"/>
              <a:defRPr sz="18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Font typeface="Wingdings" pitchFamily="2" charset="2"/>
              <a:buChar char="²"/>
              <a:defRPr sz="1800">
                <a:solidFill>
                  <a:schemeClr val="tx1"/>
                </a:solidFill>
                <a:latin typeface="+mn-lt"/>
                <a:cs typeface="+mn-cs"/>
              </a:defRPr>
            </a:lvl2pPr>
            <a:lvl3pPr marL="971550" indent="-171450" algn="l" rtl="0" eaLnBrk="1" fontAlgn="base" hangingPunct="1">
              <a:spcBef>
                <a:spcPct val="20000"/>
              </a:spcBef>
              <a:spcAft>
                <a:spcPct val="0"/>
              </a:spcAft>
              <a:buFont typeface="Wingdings" pitchFamily="2" charset="2"/>
              <a:buChar char="§"/>
              <a:defRPr sz="1800">
                <a:solidFill>
                  <a:schemeClr val="tx1"/>
                </a:solidFill>
                <a:latin typeface="+mn-lt"/>
                <a:cs typeface="+mn-cs"/>
              </a:defRPr>
            </a:lvl3pPr>
            <a:lvl4pPr marL="1600200" indent="-228600" algn="l" rtl="0" eaLnBrk="1" fontAlgn="base" hangingPunct="1">
              <a:spcBef>
                <a:spcPct val="20000"/>
              </a:spcBef>
              <a:spcAft>
                <a:spcPct val="0"/>
              </a:spcAft>
              <a:buChar char="–"/>
              <a:defRPr sz="1800">
                <a:solidFill>
                  <a:schemeClr val="tx1"/>
                </a:solidFill>
                <a:latin typeface="+mn-lt"/>
                <a:cs typeface="+mn-cs"/>
              </a:defRPr>
            </a:lvl4pPr>
            <a:lvl5pPr marL="2057400" indent="-228600" algn="l" rtl="0" eaLnBrk="1" fontAlgn="base" hangingPunct="1">
              <a:spcBef>
                <a:spcPct val="20000"/>
              </a:spcBef>
              <a:spcAft>
                <a:spcPct val="0"/>
              </a:spcAft>
              <a:buChar char="»"/>
              <a:defRPr sz="1800">
                <a:solidFill>
                  <a:schemeClr val="tx1"/>
                </a:solidFill>
                <a:latin typeface="+mn-lt"/>
                <a:cs typeface="+mn-cs"/>
              </a:defRPr>
            </a:lvl5pPr>
            <a:lvl6pPr marL="2514600" indent="-228600" algn="l" rtl="0" eaLnBrk="1" fontAlgn="base" hangingPunct="1">
              <a:spcBef>
                <a:spcPct val="20000"/>
              </a:spcBef>
              <a:spcAft>
                <a:spcPct val="0"/>
              </a:spcAft>
              <a:buChar char="»"/>
              <a:defRPr sz="1800">
                <a:solidFill>
                  <a:schemeClr val="tx1"/>
                </a:solidFill>
                <a:latin typeface="+mn-lt"/>
                <a:cs typeface="+mn-cs"/>
              </a:defRPr>
            </a:lvl6pPr>
            <a:lvl7pPr marL="2971800" indent="-228600" algn="l" rtl="0" eaLnBrk="1" fontAlgn="base" hangingPunct="1">
              <a:spcBef>
                <a:spcPct val="20000"/>
              </a:spcBef>
              <a:spcAft>
                <a:spcPct val="0"/>
              </a:spcAft>
              <a:buChar char="»"/>
              <a:defRPr sz="1800">
                <a:solidFill>
                  <a:schemeClr val="tx1"/>
                </a:solidFill>
                <a:latin typeface="+mn-lt"/>
                <a:cs typeface="+mn-cs"/>
              </a:defRPr>
            </a:lvl7pPr>
            <a:lvl8pPr marL="3429000" indent="-228600" algn="l" rtl="0" eaLnBrk="1" fontAlgn="base" hangingPunct="1">
              <a:spcBef>
                <a:spcPct val="20000"/>
              </a:spcBef>
              <a:spcAft>
                <a:spcPct val="0"/>
              </a:spcAft>
              <a:buChar char="»"/>
              <a:defRPr sz="1800">
                <a:solidFill>
                  <a:schemeClr val="tx1"/>
                </a:solidFill>
                <a:latin typeface="+mn-lt"/>
                <a:cs typeface="+mn-cs"/>
              </a:defRPr>
            </a:lvl8pPr>
            <a:lvl9pPr marL="3886200" indent="-228600" algn="l" rtl="0" eaLnBrk="1" fontAlgn="base" hangingPunct="1">
              <a:spcBef>
                <a:spcPct val="20000"/>
              </a:spcBef>
              <a:spcAft>
                <a:spcPct val="0"/>
              </a:spcAft>
              <a:buChar char="»"/>
              <a:defRPr sz="1800">
                <a:solidFill>
                  <a:schemeClr val="tx1"/>
                </a:solidFill>
                <a:latin typeface="+mn-lt"/>
                <a:cs typeface="+mn-cs"/>
              </a:defRPr>
            </a:lvl9pPr>
          </a:lstStyle>
          <a:p>
            <a:pPr marL="0" indent="0" algn="ctr">
              <a:buClrTx/>
              <a:buFont typeface="Wingdings 2" pitchFamily="18" charset="2"/>
              <a:buNone/>
            </a:pPr>
            <a:r>
              <a:rPr lang="en-US" sz="1500" b="1" kern="0" dirty="0">
                <a:latin typeface="Segoe UI" panose="020B0502040204020203" pitchFamily="34" charset="0"/>
                <a:cs typeface="Segoe UI" panose="020B0502040204020203" pitchFamily="34" charset="0"/>
              </a:rPr>
              <a:t>Submitting &amp; Tracking Work Orders</a:t>
            </a:r>
          </a:p>
          <a:p>
            <a:pPr>
              <a:buClr>
                <a:schemeClr val="tx1"/>
              </a:buClr>
              <a:buFont typeface="Arial" panose="020B0604020202020204" pitchFamily="34" charset="0"/>
              <a:buChar char="•"/>
            </a:pPr>
            <a:r>
              <a:rPr lang="en-US" sz="1500" dirty="0">
                <a:latin typeface="Segoe UI" panose="020B0502040204020203" pitchFamily="34" charset="0"/>
                <a:cs typeface="Segoe UI" panose="020B0502040204020203" pitchFamily="34" charset="0"/>
              </a:rPr>
              <a:t>Work Orders can be submitted the following ways:</a:t>
            </a:r>
          </a:p>
          <a:p>
            <a:pPr marL="0" indent="0">
              <a:buClr>
                <a:schemeClr val="tx1"/>
              </a:buClr>
              <a:buNone/>
            </a:pPr>
            <a:r>
              <a:rPr lang="en-US" sz="1500" dirty="0">
                <a:latin typeface="Segoe UI" panose="020B0502040204020203" pitchFamily="34" charset="0"/>
                <a:cs typeface="Segoe UI" panose="020B0502040204020203" pitchFamily="34" charset="0"/>
              </a:rPr>
              <a:t>     - Liberty At Your Service App (Resident App)</a:t>
            </a:r>
          </a:p>
          <a:p>
            <a:pPr marL="0" indent="0">
              <a:buClr>
                <a:schemeClr val="tx1"/>
              </a:buClr>
              <a:buNone/>
            </a:pPr>
            <a:r>
              <a:rPr lang="en-US" sz="1500" dirty="0">
                <a:latin typeface="Segoe UI" panose="020B0502040204020203" pitchFamily="34" charset="0"/>
                <a:cs typeface="Segoe UI" panose="020B0502040204020203" pitchFamily="34" charset="0"/>
              </a:rPr>
              <a:t>     - Submitting through the District Office </a:t>
            </a:r>
          </a:p>
          <a:p>
            <a:pPr marL="0" indent="0">
              <a:buClr>
                <a:schemeClr val="tx1"/>
              </a:buClr>
              <a:buNone/>
            </a:pPr>
            <a:r>
              <a:rPr lang="en-US" sz="1500" dirty="0">
                <a:latin typeface="Segoe UI" panose="020B0502040204020203" pitchFamily="34" charset="0"/>
                <a:cs typeface="Segoe UI" panose="020B0502040204020203" pitchFamily="34" charset="0"/>
              </a:rPr>
              <a:t>     -Liberty At Your Service (Call Center)</a:t>
            </a:r>
          </a:p>
          <a:p>
            <a:pPr>
              <a:buClr>
                <a:schemeClr val="tx1"/>
              </a:buClr>
              <a:buFont typeface="Arial" panose="020B0604020202020204" pitchFamily="34" charset="0"/>
              <a:buChar char="•"/>
            </a:pPr>
            <a:r>
              <a:rPr lang="en-US" sz="1500" kern="0" dirty="0">
                <a:latin typeface="Segoe UI" panose="020B0502040204020203" pitchFamily="34" charset="0"/>
                <a:cs typeface="Segoe UI" panose="020B0502040204020203" pitchFamily="34" charset="0"/>
              </a:rPr>
              <a:t>The Liberty At Your Service App is available through Apple or Google Play Store. </a:t>
            </a:r>
          </a:p>
          <a:p>
            <a:pPr>
              <a:buClr>
                <a:schemeClr val="tx1"/>
              </a:buClr>
              <a:buFont typeface="Arial" panose="020B0604020202020204" pitchFamily="34" charset="0"/>
              <a:buChar char="•"/>
            </a:pPr>
            <a:r>
              <a:rPr lang="en-US" sz="1500" kern="0" dirty="0">
                <a:latin typeface="Segoe UI" panose="020B0502040204020203" pitchFamily="34" charset="0"/>
                <a:cs typeface="Segoe UI" panose="020B0502040204020203" pitchFamily="34" charset="0"/>
              </a:rPr>
              <a:t>Through the Liberty At Your Service App you can submit work orders and track their progress with ease. </a:t>
            </a:r>
            <a:endParaRPr lang="en-US" sz="1500" kern="0" dirty="0">
              <a:latin typeface="Calibri" panose="020F0502020204030204" pitchFamily="34" charset="0"/>
              <a:cs typeface="Calibri" panose="020F0502020204030204" pitchFamily="34" charset="0"/>
            </a:endParaRPr>
          </a:p>
          <a:p>
            <a:pPr marL="0" indent="0" algn="ctr">
              <a:buFont typeface="Wingdings 2" pitchFamily="18" charset="2"/>
              <a:buNone/>
            </a:pPr>
            <a:endParaRPr lang="en-US" sz="1500" kern="0" dirty="0">
              <a:latin typeface="Calibri" panose="020F0502020204030204" pitchFamily="34" charset="0"/>
              <a:cs typeface="Calibri" panose="020F0502020204030204" pitchFamily="34" charset="0"/>
            </a:endParaRPr>
          </a:p>
        </p:txBody>
      </p:sp>
      <p:sp>
        <p:nvSpPr>
          <p:cNvPr id="11" name="Slide Number Placeholder 10">
            <a:extLst>
              <a:ext uri="{FF2B5EF4-FFF2-40B4-BE49-F238E27FC236}">
                <a16:creationId xmlns:a16="http://schemas.microsoft.com/office/drawing/2014/main" id="{0C56677C-9C9A-433E-8FE8-99875356359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14</a:t>
            </a:r>
            <a:endParaRPr lang="en-US" dirty="0"/>
          </a:p>
        </p:txBody>
      </p:sp>
    </p:spTree>
    <p:extLst>
      <p:ext uri="{BB962C8B-B14F-4D97-AF65-F5344CB8AC3E}">
        <p14:creationId xmlns:p14="http://schemas.microsoft.com/office/powerpoint/2010/main" val="88950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Types of Service Calls</a:t>
            </a:r>
          </a:p>
        </p:txBody>
      </p:sp>
      <p:graphicFrame>
        <p:nvGraphicFramePr>
          <p:cNvPr id="6" name="Table 6">
            <a:extLst>
              <a:ext uri="{FF2B5EF4-FFF2-40B4-BE49-F238E27FC236}">
                <a16:creationId xmlns:a16="http://schemas.microsoft.com/office/drawing/2014/main" id="{BC114E25-6C3C-4D9C-B948-69FEF6A496E9}"/>
              </a:ext>
            </a:extLst>
          </p:cNvPr>
          <p:cNvGraphicFramePr>
            <a:graphicFrameLocks noGrp="1"/>
          </p:cNvGraphicFramePr>
          <p:nvPr>
            <p:extLst>
              <p:ext uri="{D42A27DB-BD31-4B8C-83A1-F6EECF244321}">
                <p14:modId xmlns:p14="http://schemas.microsoft.com/office/powerpoint/2010/main" val="3401304343"/>
              </p:ext>
            </p:extLst>
          </p:nvPr>
        </p:nvGraphicFramePr>
        <p:xfrm>
          <a:off x="532509" y="1704485"/>
          <a:ext cx="8139905" cy="4558089"/>
        </p:xfrm>
        <a:graphic>
          <a:graphicData uri="http://schemas.openxmlformats.org/drawingml/2006/table">
            <a:tbl>
              <a:tblPr firstRow="1" bandRow="1">
                <a:tableStyleId>{5C22544A-7EE6-4342-B048-85BDC9FD1C3A}</a:tableStyleId>
              </a:tblPr>
              <a:tblGrid>
                <a:gridCol w="1364265">
                  <a:extLst>
                    <a:ext uri="{9D8B030D-6E8A-4147-A177-3AD203B41FA5}">
                      <a16:colId xmlns:a16="http://schemas.microsoft.com/office/drawing/2014/main" val="3211702515"/>
                    </a:ext>
                  </a:extLst>
                </a:gridCol>
                <a:gridCol w="2175491">
                  <a:extLst>
                    <a:ext uri="{9D8B030D-6E8A-4147-A177-3AD203B41FA5}">
                      <a16:colId xmlns:a16="http://schemas.microsoft.com/office/drawing/2014/main" val="4269860109"/>
                    </a:ext>
                  </a:extLst>
                </a:gridCol>
                <a:gridCol w="2541181">
                  <a:extLst>
                    <a:ext uri="{9D8B030D-6E8A-4147-A177-3AD203B41FA5}">
                      <a16:colId xmlns:a16="http://schemas.microsoft.com/office/drawing/2014/main" val="2925283393"/>
                    </a:ext>
                  </a:extLst>
                </a:gridCol>
                <a:gridCol w="2058968">
                  <a:extLst>
                    <a:ext uri="{9D8B030D-6E8A-4147-A177-3AD203B41FA5}">
                      <a16:colId xmlns:a16="http://schemas.microsoft.com/office/drawing/2014/main" val="547047540"/>
                    </a:ext>
                  </a:extLst>
                </a:gridCol>
              </a:tblGrid>
              <a:tr h="561537">
                <a:tc>
                  <a:txBody>
                    <a:bodyPr/>
                    <a:lstStyle/>
                    <a:p>
                      <a:pPr algn="ctr"/>
                      <a:r>
                        <a:rPr lang="en-US" sz="1500" dirty="0">
                          <a:latin typeface="Segoe UI" panose="020B0502040204020203" pitchFamily="34" charset="0"/>
                          <a:cs typeface="Segoe UI" panose="020B0502040204020203" pitchFamily="34" charset="0"/>
                        </a:rPr>
                        <a:t>Type of Service Call</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Description</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Examples</a:t>
                      </a:r>
                    </a:p>
                  </a:txBody>
                  <a:tcPr anchor="ctr">
                    <a:solidFill>
                      <a:srgbClr val="0A2240"/>
                    </a:solidFill>
                  </a:tcPr>
                </a:tc>
                <a:tc>
                  <a:txBody>
                    <a:bodyPr/>
                    <a:lstStyle/>
                    <a:p>
                      <a:pPr algn="ctr"/>
                      <a:r>
                        <a:rPr lang="en-US" sz="1500" dirty="0">
                          <a:latin typeface="Segoe UI" panose="020B0502040204020203" pitchFamily="34" charset="0"/>
                          <a:cs typeface="Segoe UI" panose="020B0502040204020203" pitchFamily="34" charset="0"/>
                        </a:rPr>
                        <a:t>Response Time</a:t>
                      </a:r>
                    </a:p>
                  </a:txBody>
                  <a:tcPr anchor="ctr">
                    <a:solidFill>
                      <a:srgbClr val="0A2240"/>
                    </a:solidFill>
                  </a:tcPr>
                </a:tc>
                <a:extLst>
                  <a:ext uri="{0D108BD9-81ED-4DB2-BD59-A6C34878D82A}">
                    <a16:rowId xmlns:a16="http://schemas.microsoft.com/office/drawing/2014/main" val="3868215212"/>
                  </a:ext>
                </a:extLst>
              </a:tr>
              <a:tr h="1622219">
                <a:tc>
                  <a:txBody>
                    <a:bodyPr/>
                    <a:lstStyle/>
                    <a:p>
                      <a:pPr algn="ctr"/>
                      <a:r>
                        <a:rPr lang="en-US" sz="1400" b="1" dirty="0">
                          <a:latin typeface="Segoe UI" panose="020B0502040204020203" pitchFamily="34" charset="0"/>
                          <a:cs typeface="Segoe UI" panose="020B0502040204020203" pitchFamily="34" charset="0"/>
                        </a:rPr>
                        <a:t>Emergency</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Critical safety, life threatening issues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Resident with a medical requirement for stable temp levels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Gas leaks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Fire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Power outage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Sewage back-up</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Flood</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No</a:t>
                      </a:r>
                      <a:r>
                        <a:rPr lang="en-US" sz="1400" baseline="0" dirty="0">
                          <a:latin typeface="Segoe UI" panose="020B0502040204020203" pitchFamily="34" charset="0"/>
                          <a:cs typeface="Segoe UI" panose="020B0502040204020203" pitchFamily="34" charset="0"/>
                        </a:rPr>
                        <a:t> toilet available for use</a:t>
                      </a:r>
                    </a:p>
                    <a:p>
                      <a:pPr marL="256032"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Segoe UI" panose="020B0502040204020203" pitchFamily="34" charset="0"/>
                          <a:cs typeface="Segoe UI" panose="020B0502040204020203" pitchFamily="34" charset="0"/>
                        </a:rPr>
                        <a:t>Refrigerator inoperable</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30-minute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day to complete emergency work</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Available 24/7/365</a:t>
                      </a:r>
                    </a:p>
                  </a:txBody>
                  <a:tcPr anchor="ctr">
                    <a:solidFill>
                      <a:srgbClr val="D9D9D9"/>
                    </a:solidFill>
                  </a:tcPr>
                </a:tc>
                <a:extLst>
                  <a:ext uri="{0D108BD9-81ED-4DB2-BD59-A6C34878D82A}">
                    <a16:rowId xmlns:a16="http://schemas.microsoft.com/office/drawing/2014/main" val="2906998192"/>
                  </a:ext>
                </a:extLst>
              </a:tr>
              <a:tr h="1403843">
                <a:tc>
                  <a:txBody>
                    <a:bodyPr/>
                    <a:lstStyle/>
                    <a:p>
                      <a:pPr algn="ctr"/>
                      <a:r>
                        <a:rPr lang="en-US" sz="1400" b="1" dirty="0">
                          <a:latin typeface="Segoe UI" panose="020B0502040204020203" pitchFamily="34" charset="0"/>
                          <a:cs typeface="Segoe UI" panose="020B0502040204020203" pitchFamily="34" charset="0"/>
                        </a:rPr>
                        <a:t>Urgent</a:t>
                      </a:r>
                    </a:p>
                  </a:txBody>
                  <a:tcPr anchor="ctr">
                    <a:solidFill>
                      <a:srgbClr val="D9D9D9"/>
                    </a:solidFill>
                  </a:tcPr>
                </a:tc>
                <a:tc>
                  <a:txBody>
                    <a:bodyPr/>
                    <a:lstStyle/>
                    <a:p>
                      <a:pPr marL="256032" marR="0" lvl="0" indent="-2286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Segoe UI" panose="020B0502040204020203" pitchFamily="34" charset="0"/>
                          <a:cs typeface="Segoe UI" panose="020B0502040204020203" pitchFamily="34" charset="0"/>
                        </a:rPr>
                        <a:t>Habitability issues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Broken window</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Garage door inoperable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Kitchen sink back-up</a:t>
                      </a:r>
                    </a:p>
                    <a:p>
                      <a:pPr marL="256032" indent="-22860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Lights flickering or non-working light-fixtures</a:t>
                      </a:r>
                    </a:p>
                    <a:p>
                      <a:pPr marL="256032" indent="-228600">
                        <a:buFont typeface="Arial" panose="020B0604020202020204" pitchFamily="34" charset="0"/>
                        <a:buChar char="•"/>
                      </a:pPr>
                      <a:r>
                        <a:rPr lang="en-US" sz="1400" dirty="0">
                          <a:solidFill>
                            <a:schemeClr val="tx1"/>
                          </a:solidFill>
                          <a:latin typeface="Segoe UI" panose="020B0502040204020203" pitchFamily="34" charset="0"/>
                          <a:cs typeface="Segoe UI" panose="020B0502040204020203" pitchFamily="34" charset="0"/>
                        </a:rPr>
                        <a:t>Presence of mold/mildew</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4-hour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business day to complete work</a:t>
                      </a:r>
                    </a:p>
                    <a:p>
                      <a:pPr marL="256032" indent="-228600"/>
                      <a:endParaRPr lang="en-US" sz="1400" strike="noStrike" dirty="0">
                        <a:solidFill>
                          <a:schemeClr val="tx1"/>
                        </a:solidFill>
                        <a:latin typeface="Segoe UI" panose="020B0502040204020203" pitchFamily="34" charset="0"/>
                        <a:cs typeface="Segoe UI" panose="020B0502040204020203" pitchFamily="34" charset="0"/>
                      </a:endParaRPr>
                    </a:p>
                  </a:txBody>
                  <a:tcPr anchor="ctr">
                    <a:solidFill>
                      <a:srgbClr val="D9D9D9"/>
                    </a:solidFill>
                  </a:tcPr>
                </a:tc>
                <a:extLst>
                  <a:ext uri="{0D108BD9-81ED-4DB2-BD59-A6C34878D82A}">
                    <a16:rowId xmlns:a16="http://schemas.microsoft.com/office/drawing/2014/main" val="3128314480"/>
                  </a:ext>
                </a:extLst>
              </a:tr>
              <a:tr h="970490">
                <a:tc>
                  <a:txBody>
                    <a:bodyPr/>
                    <a:lstStyle/>
                    <a:p>
                      <a:pPr algn="ctr"/>
                      <a:r>
                        <a:rPr lang="en-US" sz="1400" b="1" dirty="0">
                          <a:latin typeface="Segoe UI" panose="020B0502040204020203" pitchFamily="34" charset="0"/>
                          <a:cs typeface="Segoe UI" panose="020B0502040204020203" pitchFamily="34" charset="0"/>
                        </a:rPr>
                        <a:t>Routine</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Convenience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Unit care issues</a:t>
                      </a:r>
                    </a:p>
                  </a:txBody>
                  <a:tcPr anchor="ctr">
                    <a:solidFill>
                      <a:srgbClr val="D9D9D9"/>
                    </a:solidFill>
                  </a:tcPr>
                </a:tc>
                <a:tc>
                  <a:txBody>
                    <a:bodyPr/>
                    <a:lstStyle/>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Single burner inoperable</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Repair screens</a:t>
                      </a:r>
                    </a:p>
                    <a:p>
                      <a:pPr marL="256032" indent="-228600">
                        <a:buFont typeface="Arial" panose="020B0604020202020204" pitchFamily="34" charset="0"/>
                        <a:buChar char="•"/>
                      </a:pPr>
                      <a:r>
                        <a:rPr lang="en-US" sz="1400" dirty="0">
                          <a:latin typeface="Segoe UI" panose="020B0502040204020203" pitchFamily="34" charset="0"/>
                          <a:cs typeface="Segoe UI" panose="020B0502040204020203" pitchFamily="34" charset="0"/>
                        </a:rPr>
                        <a:t>Light bulb replacement</a:t>
                      </a:r>
                    </a:p>
                  </a:txBody>
                  <a:tcPr anchor="ctr">
                    <a:solidFill>
                      <a:srgbClr val="D9D9D9"/>
                    </a:solidFill>
                  </a:tcPr>
                </a:tc>
                <a:tc>
                  <a:txBody>
                    <a:bodyPr/>
                    <a:lstStyle/>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working day initial response</a:t>
                      </a:r>
                    </a:p>
                    <a:p>
                      <a:pPr marL="256032" indent="-228600">
                        <a:buFont typeface="Arial" panose="020B0604020202020204" pitchFamily="34" charset="0"/>
                        <a:buChar char="•"/>
                      </a:pPr>
                      <a:r>
                        <a:rPr lang="en-US" sz="1400" strike="noStrike" dirty="0">
                          <a:solidFill>
                            <a:schemeClr val="tx1"/>
                          </a:solidFill>
                          <a:latin typeface="Segoe UI" panose="020B0502040204020203" pitchFamily="34" charset="0"/>
                          <a:cs typeface="Segoe UI" panose="020B0502040204020203" pitchFamily="34" charset="0"/>
                        </a:rPr>
                        <a:t>1 business day to complete work</a:t>
                      </a:r>
                    </a:p>
                  </a:txBody>
                  <a:tcPr anchor="ctr">
                    <a:solidFill>
                      <a:srgbClr val="D9D9D9"/>
                    </a:solidFill>
                  </a:tcPr>
                </a:tc>
                <a:extLst>
                  <a:ext uri="{0D108BD9-81ED-4DB2-BD59-A6C34878D82A}">
                    <a16:rowId xmlns:a16="http://schemas.microsoft.com/office/drawing/2014/main" val="4279418495"/>
                  </a:ext>
                </a:extLst>
              </a:tr>
            </a:tbl>
          </a:graphicData>
        </a:graphic>
      </p:graphicFrame>
      <p:sp>
        <p:nvSpPr>
          <p:cNvPr id="12" name="Slide Number Placeholder 10">
            <a:extLst>
              <a:ext uri="{FF2B5EF4-FFF2-40B4-BE49-F238E27FC236}">
                <a16:creationId xmlns:a16="http://schemas.microsoft.com/office/drawing/2014/main" id="{AF530154-22EC-4062-B65E-E81BA6F1F40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15</a:t>
            </a:r>
            <a:endParaRPr lang="en-US" dirty="0"/>
          </a:p>
        </p:txBody>
      </p:sp>
    </p:spTree>
    <p:extLst>
      <p:ext uri="{BB962C8B-B14F-4D97-AF65-F5344CB8AC3E}">
        <p14:creationId xmlns:p14="http://schemas.microsoft.com/office/powerpoint/2010/main" val="3488613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Tenant Bill of Rights</a:t>
            </a:r>
          </a:p>
        </p:txBody>
      </p:sp>
      <p:sp>
        <p:nvSpPr>
          <p:cNvPr id="14" name="TextBox 13">
            <a:extLst>
              <a:ext uri="{FF2B5EF4-FFF2-40B4-BE49-F238E27FC236}">
                <a16:creationId xmlns:a16="http://schemas.microsoft.com/office/drawing/2014/main" id="{D581B76C-316A-4D19-A166-A8F325015551}"/>
              </a:ext>
            </a:extLst>
          </p:cNvPr>
          <p:cNvSpPr txBox="1"/>
          <p:nvPr/>
        </p:nvSpPr>
        <p:spPr>
          <a:xfrm>
            <a:off x="644577" y="1422112"/>
            <a:ext cx="7772400" cy="584775"/>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In 2020, laws were passed to assure PPV military residents’ basic rights. MHO will provide residents with a full </a:t>
            </a:r>
            <a:r>
              <a:rPr lang="en-US" sz="1600" i="1" dirty="0">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Tenant Bill of Rights</a:t>
            </a:r>
            <a:r>
              <a:rPr lang="en-US" sz="1600" i="1" dirty="0">
                <a:latin typeface="Segoe UI" panose="020B0502040204020203" pitchFamily="34" charset="0"/>
                <a:cs typeface="Segoe UI" panose="020B0502040204020203" pitchFamily="34" charset="0"/>
              </a:rPr>
              <a:t> for review</a:t>
            </a:r>
          </a:p>
        </p:txBody>
      </p:sp>
      <p:sp>
        <p:nvSpPr>
          <p:cNvPr id="10" name="Slide Number Placeholder 10">
            <a:extLst>
              <a:ext uri="{FF2B5EF4-FFF2-40B4-BE49-F238E27FC236}">
                <a16:creationId xmlns:a16="http://schemas.microsoft.com/office/drawing/2014/main" id="{128367DD-4CDB-4AB0-8295-874289B4718A}"/>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16</a:t>
            </a:r>
            <a:endParaRPr lang="en-US" dirty="0"/>
          </a:p>
        </p:txBody>
      </p:sp>
      <p:pic>
        <p:nvPicPr>
          <p:cNvPr id="5" name="Picture 4" descr="A picture containing text, receipt, screenshot&#10;&#10;Description automatically generated">
            <a:extLst>
              <a:ext uri="{FF2B5EF4-FFF2-40B4-BE49-F238E27FC236}">
                <a16:creationId xmlns:a16="http://schemas.microsoft.com/office/drawing/2014/main" id="{4DC100F9-23B6-4635-9181-ACD6B47117A8}"/>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27660" y="2199320"/>
            <a:ext cx="8641080" cy="4325112"/>
          </a:xfrm>
          <a:prstGeom prst="rect">
            <a:avLst/>
          </a:prstGeom>
        </p:spPr>
      </p:pic>
    </p:spTree>
    <p:extLst>
      <p:ext uri="{BB962C8B-B14F-4D97-AF65-F5344CB8AC3E}">
        <p14:creationId xmlns:p14="http://schemas.microsoft.com/office/powerpoint/2010/main" val="412089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Dispute Resolution Process Overview</a:t>
            </a:r>
          </a:p>
        </p:txBody>
      </p:sp>
      <p:sp>
        <p:nvSpPr>
          <p:cNvPr id="18" name="Slide Number Placeholder 10">
            <a:extLst>
              <a:ext uri="{FF2B5EF4-FFF2-40B4-BE49-F238E27FC236}">
                <a16:creationId xmlns:a16="http://schemas.microsoft.com/office/drawing/2014/main" id="{59D7C2E6-5CF5-4DDA-89B3-87AE3E161B84}"/>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17</a:t>
            </a:r>
            <a:endParaRPr lang="en-US" dirty="0"/>
          </a:p>
        </p:txBody>
      </p:sp>
      <p:sp>
        <p:nvSpPr>
          <p:cNvPr id="85" name="TextBox 84">
            <a:extLst>
              <a:ext uri="{FF2B5EF4-FFF2-40B4-BE49-F238E27FC236}">
                <a16:creationId xmlns:a16="http://schemas.microsoft.com/office/drawing/2014/main" id="{9F23FBD0-4E70-437D-B8C3-CC6BBC5210FD}"/>
              </a:ext>
            </a:extLst>
          </p:cNvPr>
          <p:cNvSpPr txBox="1"/>
          <p:nvPr/>
        </p:nvSpPr>
        <p:spPr>
          <a:xfrm>
            <a:off x="710185" y="1507386"/>
            <a:ext cx="7903458" cy="830997"/>
          </a:xfrm>
          <a:prstGeom prst="rect">
            <a:avLst/>
          </a:prstGeom>
          <a:noFill/>
        </p:spPr>
        <p:txBody>
          <a:bodyPr wrap="square" rtlCol="0">
            <a:spAutoFit/>
          </a:bodyPr>
          <a:lstStyle/>
          <a:p>
            <a:pPr>
              <a:defRPr/>
            </a:pPr>
            <a:r>
              <a:rPr lang="en-US" sz="1600" i="1" dirty="0">
                <a:latin typeface="Segoe UI" panose="020B0502040204020203" pitchFamily="34" charset="0"/>
                <a:cs typeface="Segoe UI" panose="020B0502040204020203" pitchFamily="34" charset="0"/>
              </a:rPr>
              <a:t>Active-duty Service Members &amp; their families living in PPV Housing have access to the Dispute Resolution Process (DRP), ensuring prompt &amp; fair resolution for housing issues. Your MHO serves as your advocate throughout the informal &amp; formal DRP</a:t>
            </a:r>
            <a:r>
              <a:rPr lang="en-US" sz="1600" b="1" i="1" dirty="0">
                <a:latin typeface="Segoe UI" panose="020B0502040204020203" pitchFamily="34" charset="0"/>
                <a:cs typeface="Segoe UI" panose="020B0502040204020203" pitchFamily="34" charset="0"/>
              </a:rPr>
              <a:t> </a:t>
            </a:r>
            <a:endParaRPr lang="en-US" sz="1600" i="1" dirty="0">
              <a:latin typeface="Segoe UI" panose="020B0502040204020203" pitchFamily="34" charset="0"/>
              <a:cs typeface="Segoe UI" panose="020B0502040204020203" pitchFamily="34" charset="0"/>
            </a:endParaRPr>
          </a:p>
        </p:txBody>
      </p:sp>
      <p:grpSp>
        <p:nvGrpSpPr>
          <p:cNvPr id="120" name="Group 119">
            <a:extLst>
              <a:ext uri="{FF2B5EF4-FFF2-40B4-BE49-F238E27FC236}">
                <a16:creationId xmlns:a16="http://schemas.microsoft.com/office/drawing/2014/main" id="{7DF7198F-6A5B-4CA9-AA54-40BCA63A8806}"/>
              </a:ext>
            </a:extLst>
          </p:cNvPr>
          <p:cNvGrpSpPr/>
          <p:nvPr/>
        </p:nvGrpSpPr>
        <p:grpSpPr>
          <a:xfrm>
            <a:off x="588518" y="2861011"/>
            <a:ext cx="8025125" cy="966702"/>
            <a:chOff x="580139" y="2589886"/>
            <a:chExt cx="8025125" cy="966702"/>
          </a:xfrm>
        </p:grpSpPr>
        <p:grpSp>
          <p:nvGrpSpPr>
            <p:cNvPr id="14" name="Group 13">
              <a:extLst>
                <a:ext uri="{FF2B5EF4-FFF2-40B4-BE49-F238E27FC236}">
                  <a16:creationId xmlns:a16="http://schemas.microsoft.com/office/drawing/2014/main" id="{8BEEF03E-4E12-4B7B-B335-D6F5FB366515}"/>
                </a:ext>
              </a:extLst>
            </p:cNvPr>
            <p:cNvGrpSpPr/>
            <p:nvPr/>
          </p:nvGrpSpPr>
          <p:grpSpPr>
            <a:xfrm>
              <a:off x="588968" y="2592281"/>
              <a:ext cx="2601300" cy="448056"/>
              <a:chOff x="990261" y="2496343"/>
              <a:chExt cx="2601300" cy="448056"/>
            </a:xfrm>
          </p:grpSpPr>
          <p:sp>
            <p:nvSpPr>
              <p:cNvPr id="49" name="Rectangle: Rounded Corners 48">
                <a:extLst>
                  <a:ext uri="{FF2B5EF4-FFF2-40B4-BE49-F238E27FC236}">
                    <a16:creationId xmlns:a16="http://schemas.microsoft.com/office/drawing/2014/main" id="{10285D01-3C72-4417-8B28-E97974207C1D}"/>
                  </a:ext>
                </a:extLst>
              </p:cNvPr>
              <p:cNvSpPr/>
              <p:nvPr/>
            </p:nvSpPr>
            <p:spPr bwMode="auto">
              <a:xfrm>
                <a:off x="1169121" y="2498738"/>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    Maintenance &amp; repairs</a:t>
                </a:r>
              </a:p>
            </p:txBody>
          </p:sp>
          <p:sp>
            <p:nvSpPr>
              <p:cNvPr id="50" name="Oval 49">
                <a:extLst>
                  <a:ext uri="{FF2B5EF4-FFF2-40B4-BE49-F238E27FC236}">
                    <a16:creationId xmlns:a16="http://schemas.microsoft.com/office/drawing/2014/main" id="{4AF2BDF6-6B2B-45E9-86B7-EF70C70AE911}"/>
                  </a:ext>
                </a:extLst>
              </p:cNvPr>
              <p:cNvSpPr>
                <a:spLocks/>
              </p:cNvSpPr>
              <p:nvPr/>
            </p:nvSpPr>
            <p:spPr bwMode="auto">
              <a:xfrm>
                <a:off x="990261" y="2496343"/>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52" name="Graphic 51" descr="Hammer">
                <a:extLst>
                  <a:ext uri="{FF2B5EF4-FFF2-40B4-BE49-F238E27FC236}">
                    <a16:creationId xmlns:a16="http://schemas.microsoft.com/office/drawing/2014/main" id="{22A22C5B-B034-4FCD-A223-D59ADA022F0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924" y="2555388"/>
                <a:ext cx="340105" cy="340105"/>
              </a:xfrm>
              <a:prstGeom prst="rect">
                <a:avLst/>
              </a:prstGeom>
            </p:spPr>
          </p:pic>
        </p:grpSp>
        <p:grpSp>
          <p:nvGrpSpPr>
            <p:cNvPr id="89" name="Group 88">
              <a:extLst>
                <a:ext uri="{FF2B5EF4-FFF2-40B4-BE49-F238E27FC236}">
                  <a16:creationId xmlns:a16="http://schemas.microsoft.com/office/drawing/2014/main" id="{36C5A987-A85A-454E-8F5F-A856BEB0F6FF}"/>
                </a:ext>
              </a:extLst>
            </p:cNvPr>
            <p:cNvGrpSpPr/>
            <p:nvPr/>
          </p:nvGrpSpPr>
          <p:grpSpPr>
            <a:xfrm>
              <a:off x="580139" y="3103831"/>
              <a:ext cx="2594752" cy="448056"/>
              <a:chOff x="755353" y="2684212"/>
              <a:chExt cx="2594752" cy="448056"/>
            </a:xfrm>
          </p:grpSpPr>
          <p:sp>
            <p:nvSpPr>
              <p:cNvPr id="78" name="Rectangle: Rounded Corners 77">
                <a:extLst>
                  <a:ext uri="{FF2B5EF4-FFF2-40B4-BE49-F238E27FC236}">
                    <a16:creationId xmlns:a16="http://schemas.microsoft.com/office/drawing/2014/main" id="{048EC56D-3293-4536-B729-B29D8789DACE}"/>
                  </a:ext>
                </a:extLst>
              </p:cNvPr>
              <p:cNvSpPr/>
              <p:nvPr/>
            </p:nvSpPr>
            <p:spPr bwMode="auto">
              <a:xfrm>
                <a:off x="927665" y="2684212"/>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Displacement Rights</a:t>
                </a:r>
              </a:p>
            </p:txBody>
          </p:sp>
          <p:sp>
            <p:nvSpPr>
              <p:cNvPr id="86" name="Oval 85">
                <a:extLst>
                  <a:ext uri="{FF2B5EF4-FFF2-40B4-BE49-F238E27FC236}">
                    <a16:creationId xmlns:a16="http://schemas.microsoft.com/office/drawing/2014/main" id="{FAF82147-CCDD-47BA-AB37-7F3C89187829}"/>
                  </a:ext>
                </a:extLst>
              </p:cNvPr>
              <p:cNvSpPr>
                <a:spLocks/>
              </p:cNvSpPr>
              <p:nvPr/>
            </p:nvSpPr>
            <p:spPr bwMode="auto">
              <a:xfrm>
                <a:off x="755353" y="2684212"/>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62" name="Graphic 61" descr="Checklist RTL">
                <a:extLst>
                  <a:ext uri="{FF2B5EF4-FFF2-40B4-BE49-F238E27FC236}">
                    <a16:creationId xmlns:a16="http://schemas.microsoft.com/office/drawing/2014/main" id="{B34679C3-9301-480B-9DC6-5009C082A7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5515" y="2749358"/>
                <a:ext cx="347732" cy="347732"/>
              </a:xfrm>
              <a:prstGeom prst="rect">
                <a:avLst/>
              </a:prstGeom>
            </p:spPr>
          </p:pic>
        </p:grpSp>
        <p:grpSp>
          <p:nvGrpSpPr>
            <p:cNvPr id="88" name="Group 87">
              <a:extLst>
                <a:ext uri="{FF2B5EF4-FFF2-40B4-BE49-F238E27FC236}">
                  <a16:creationId xmlns:a16="http://schemas.microsoft.com/office/drawing/2014/main" id="{0A28A5EF-9B22-4722-AD53-8A8CF0ADECF2}"/>
                </a:ext>
              </a:extLst>
            </p:cNvPr>
            <p:cNvGrpSpPr/>
            <p:nvPr/>
          </p:nvGrpSpPr>
          <p:grpSpPr>
            <a:xfrm>
              <a:off x="6019319" y="3102915"/>
              <a:ext cx="2585945" cy="448056"/>
              <a:chOff x="764160" y="3258605"/>
              <a:chExt cx="2585945" cy="448056"/>
            </a:xfrm>
          </p:grpSpPr>
          <p:sp>
            <p:nvSpPr>
              <p:cNvPr id="79" name="Rectangle: Rounded Corners 78">
                <a:extLst>
                  <a:ext uri="{FF2B5EF4-FFF2-40B4-BE49-F238E27FC236}">
                    <a16:creationId xmlns:a16="http://schemas.microsoft.com/office/drawing/2014/main" id="{63409E40-6E62-4624-8EC2-1FE5F8B485B2}"/>
                  </a:ext>
                </a:extLst>
              </p:cNvPr>
              <p:cNvSpPr/>
              <p:nvPr/>
            </p:nvSpPr>
            <p:spPr bwMode="auto">
              <a:xfrm>
                <a:off x="927665" y="3258605"/>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Inspections</a:t>
                </a:r>
              </a:p>
            </p:txBody>
          </p:sp>
          <p:sp>
            <p:nvSpPr>
              <p:cNvPr id="87" name="Oval 86">
                <a:extLst>
                  <a:ext uri="{FF2B5EF4-FFF2-40B4-BE49-F238E27FC236}">
                    <a16:creationId xmlns:a16="http://schemas.microsoft.com/office/drawing/2014/main" id="{698D59B3-B761-4FDD-ABBE-ADF6B336E0EE}"/>
                  </a:ext>
                </a:extLst>
              </p:cNvPr>
              <p:cNvSpPr>
                <a:spLocks/>
              </p:cNvSpPr>
              <p:nvPr/>
            </p:nvSpPr>
            <p:spPr bwMode="auto">
              <a:xfrm>
                <a:off x="764160" y="3258605"/>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77" name="Graphic 76" descr="Lightbulb and gear">
                <a:extLst>
                  <a:ext uri="{FF2B5EF4-FFF2-40B4-BE49-F238E27FC236}">
                    <a16:creationId xmlns:a16="http://schemas.microsoft.com/office/drawing/2014/main" id="{C2248FCE-B2E3-467D-BBA4-160788A1247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1561" y="3297060"/>
                <a:ext cx="356287" cy="356287"/>
              </a:xfrm>
              <a:prstGeom prst="rect">
                <a:avLst/>
              </a:prstGeom>
            </p:spPr>
          </p:pic>
        </p:grpSp>
        <p:grpSp>
          <p:nvGrpSpPr>
            <p:cNvPr id="95" name="Group 94">
              <a:extLst>
                <a:ext uri="{FF2B5EF4-FFF2-40B4-BE49-F238E27FC236}">
                  <a16:creationId xmlns:a16="http://schemas.microsoft.com/office/drawing/2014/main" id="{45CAB1D5-A83B-449F-9700-9AEDBC4E2644}"/>
                </a:ext>
              </a:extLst>
            </p:cNvPr>
            <p:cNvGrpSpPr/>
            <p:nvPr/>
          </p:nvGrpSpPr>
          <p:grpSpPr>
            <a:xfrm>
              <a:off x="6019319" y="2591851"/>
              <a:ext cx="2571137" cy="448915"/>
              <a:chOff x="785516" y="4906118"/>
              <a:chExt cx="2571137" cy="448915"/>
            </a:xfrm>
          </p:grpSpPr>
          <p:sp>
            <p:nvSpPr>
              <p:cNvPr id="82" name="Rectangle: Rounded Corners 81">
                <a:extLst>
                  <a:ext uri="{FF2B5EF4-FFF2-40B4-BE49-F238E27FC236}">
                    <a16:creationId xmlns:a16="http://schemas.microsoft.com/office/drawing/2014/main" id="{5192DCF7-444E-40A0-812D-77D571A90B0C}"/>
                  </a:ext>
                </a:extLst>
              </p:cNvPr>
              <p:cNvSpPr/>
              <p:nvPr/>
            </p:nvSpPr>
            <p:spPr bwMode="auto">
              <a:xfrm>
                <a:off x="934213" y="4909372"/>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Fees &amp; Charges</a:t>
                </a:r>
              </a:p>
            </p:txBody>
          </p:sp>
          <p:grpSp>
            <p:nvGrpSpPr>
              <p:cNvPr id="94" name="Group 93">
                <a:extLst>
                  <a:ext uri="{FF2B5EF4-FFF2-40B4-BE49-F238E27FC236}">
                    <a16:creationId xmlns:a16="http://schemas.microsoft.com/office/drawing/2014/main" id="{1DF338A3-A604-44FD-B4F5-079814BA83CE}"/>
                  </a:ext>
                </a:extLst>
              </p:cNvPr>
              <p:cNvGrpSpPr/>
              <p:nvPr/>
            </p:nvGrpSpPr>
            <p:grpSpPr>
              <a:xfrm>
                <a:off x="785516" y="4906118"/>
                <a:ext cx="448056" cy="448056"/>
                <a:chOff x="5362705" y="4574789"/>
                <a:chExt cx="448056" cy="448056"/>
              </a:xfrm>
            </p:grpSpPr>
            <p:sp>
              <p:nvSpPr>
                <p:cNvPr id="92" name="Oval 91">
                  <a:extLst>
                    <a:ext uri="{FF2B5EF4-FFF2-40B4-BE49-F238E27FC236}">
                      <a16:creationId xmlns:a16="http://schemas.microsoft.com/office/drawing/2014/main" id="{87EBFA57-1AD5-4B71-987D-2728049E8F28}"/>
                    </a:ext>
                  </a:extLst>
                </p:cNvPr>
                <p:cNvSpPr>
                  <a:spLocks/>
                </p:cNvSpPr>
                <p:nvPr/>
              </p:nvSpPr>
              <p:spPr bwMode="auto">
                <a:xfrm>
                  <a:off x="5362705" y="4574789"/>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57" name="Graphic 56" descr="Dollar">
                  <a:extLst>
                    <a:ext uri="{FF2B5EF4-FFF2-40B4-BE49-F238E27FC236}">
                      <a16:creationId xmlns:a16="http://schemas.microsoft.com/office/drawing/2014/main" id="{7764849C-A8BF-40E1-B0C2-6300B851537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99154" y="4611238"/>
                  <a:ext cx="375157" cy="375157"/>
                </a:xfrm>
                <a:prstGeom prst="rect">
                  <a:avLst/>
                </a:prstGeom>
              </p:spPr>
            </p:pic>
          </p:grpSp>
        </p:grpSp>
        <p:grpSp>
          <p:nvGrpSpPr>
            <p:cNvPr id="98" name="Group 97">
              <a:extLst>
                <a:ext uri="{FF2B5EF4-FFF2-40B4-BE49-F238E27FC236}">
                  <a16:creationId xmlns:a16="http://schemas.microsoft.com/office/drawing/2014/main" id="{509A0197-AF80-468C-BAE2-F74C04DCD160}"/>
                </a:ext>
              </a:extLst>
            </p:cNvPr>
            <p:cNvGrpSpPr/>
            <p:nvPr/>
          </p:nvGrpSpPr>
          <p:grpSpPr>
            <a:xfrm>
              <a:off x="3295465" y="3105310"/>
              <a:ext cx="2598198" cy="451278"/>
              <a:chOff x="770730" y="4374485"/>
              <a:chExt cx="2598198" cy="451278"/>
            </a:xfrm>
          </p:grpSpPr>
          <p:sp>
            <p:nvSpPr>
              <p:cNvPr id="80" name="Rectangle: Rounded Corners 79">
                <a:extLst>
                  <a:ext uri="{FF2B5EF4-FFF2-40B4-BE49-F238E27FC236}">
                    <a16:creationId xmlns:a16="http://schemas.microsoft.com/office/drawing/2014/main" id="{5FA8D3BB-9098-43A7-9DCE-CC9A18D69074}"/>
                  </a:ext>
                </a:extLst>
              </p:cNvPr>
              <p:cNvSpPr/>
              <p:nvPr/>
            </p:nvSpPr>
            <p:spPr bwMode="auto">
              <a:xfrm>
                <a:off x="946488" y="4374485"/>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Lease Termination</a:t>
                </a:r>
              </a:p>
            </p:txBody>
          </p:sp>
          <p:grpSp>
            <p:nvGrpSpPr>
              <p:cNvPr id="93" name="Group 92">
                <a:extLst>
                  <a:ext uri="{FF2B5EF4-FFF2-40B4-BE49-F238E27FC236}">
                    <a16:creationId xmlns:a16="http://schemas.microsoft.com/office/drawing/2014/main" id="{1808EEC3-119B-41CD-85AE-2203828DBB0F}"/>
                  </a:ext>
                </a:extLst>
              </p:cNvPr>
              <p:cNvGrpSpPr/>
              <p:nvPr/>
            </p:nvGrpSpPr>
            <p:grpSpPr>
              <a:xfrm>
                <a:off x="770730" y="4377707"/>
                <a:ext cx="448056" cy="448056"/>
                <a:chOff x="5707044" y="3246965"/>
                <a:chExt cx="448056" cy="448056"/>
              </a:xfrm>
            </p:grpSpPr>
            <p:sp>
              <p:nvSpPr>
                <p:cNvPr id="91" name="Oval 90">
                  <a:extLst>
                    <a:ext uri="{FF2B5EF4-FFF2-40B4-BE49-F238E27FC236}">
                      <a16:creationId xmlns:a16="http://schemas.microsoft.com/office/drawing/2014/main" id="{50BB9541-4C20-4591-9F11-908845428FDB}"/>
                    </a:ext>
                  </a:extLst>
                </p:cNvPr>
                <p:cNvSpPr>
                  <a:spLocks/>
                </p:cNvSpPr>
                <p:nvPr/>
              </p:nvSpPr>
              <p:spPr bwMode="auto">
                <a:xfrm>
                  <a:off x="5707044" y="3246965"/>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67" name="Graphic 66" descr="Close">
                  <a:extLst>
                    <a:ext uri="{FF2B5EF4-FFF2-40B4-BE49-F238E27FC236}">
                      <a16:creationId xmlns:a16="http://schemas.microsoft.com/office/drawing/2014/main" id="{066B91CF-FD92-4445-A897-5C9B31BB515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65346" y="3298225"/>
                  <a:ext cx="331452" cy="331452"/>
                </a:xfrm>
                <a:prstGeom prst="rect">
                  <a:avLst/>
                </a:prstGeom>
              </p:spPr>
            </p:pic>
          </p:grpSp>
        </p:grpSp>
        <p:grpSp>
          <p:nvGrpSpPr>
            <p:cNvPr id="97" name="Group 96">
              <a:extLst>
                <a:ext uri="{FF2B5EF4-FFF2-40B4-BE49-F238E27FC236}">
                  <a16:creationId xmlns:a16="http://schemas.microsoft.com/office/drawing/2014/main" id="{D491971A-B7E8-4857-AF50-1508193D30E5}"/>
                </a:ext>
              </a:extLst>
            </p:cNvPr>
            <p:cNvGrpSpPr/>
            <p:nvPr/>
          </p:nvGrpSpPr>
          <p:grpSpPr>
            <a:xfrm>
              <a:off x="3295465" y="2589886"/>
              <a:ext cx="2600288" cy="448056"/>
              <a:chOff x="4145024" y="3690140"/>
              <a:chExt cx="2600288" cy="448056"/>
            </a:xfrm>
          </p:grpSpPr>
          <p:grpSp>
            <p:nvGrpSpPr>
              <p:cNvPr id="96" name="Group 95">
                <a:extLst>
                  <a:ext uri="{FF2B5EF4-FFF2-40B4-BE49-F238E27FC236}">
                    <a16:creationId xmlns:a16="http://schemas.microsoft.com/office/drawing/2014/main" id="{2E1E81B3-D15A-42E3-8AB2-AE7F7F5C5A63}"/>
                  </a:ext>
                </a:extLst>
              </p:cNvPr>
              <p:cNvGrpSpPr/>
              <p:nvPr/>
            </p:nvGrpSpPr>
            <p:grpSpPr>
              <a:xfrm>
                <a:off x="4145024" y="3690140"/>
                <a:ext cx="2600288" cy="448056"/>
                <a:chOff x="756365" y="3819662"/>
                <a:chExt cx="2600288" cy="448056"/>
              </a:xfrm>
            </p:grpSpPr>
            <p:sp>
              <p:nvSpPr>
                <p:cNvPr id="81" name="Rectangle: Rounded Corners 80">
                  <a:extLst>
                    <a:ext uri="{FF2B5EF4-FFF2-40B4-BE49-F238E27FC236}">
                      <a16:creationId xmlns:a16="http://schemas.microsoft.com/office/drawing/2014/main" id="{841D06A4-6A09-4EB5-A58B-90113B2DCA3E}"/>
                    </a:ext>
                  </a:extLst>
                </p:cNvPr>
                <p:cNvSpPr/>
                <p:nvPr/>
              </p:nvSpPr>
              <p:spPr bwMode="auto">
                <a:xfrm>
                  <a:off x="934213" y="3822057"/>
                  <a:ext cx="2422440" cy="44566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lnSpc>
                      <a:spcPct val="80000"/>
                    </a:lnSpc>
                    <a:spcBef>
                      <a:spcPct val="20000"/>
                    </a:spcBef>
                    <a:spcAft>
                      <a:spcPct val="0"/>
                    </a:spcAft>
                    <a:buClr>
                      <a:srgbClr val="FF0000"/>
                    </a:buClr>
                  </a:pPr>
                  <a:r>
                    <a:rPr lang="en-US" sz="1400" dirty="0">
                      <a:solidFill>
                        <a:schemeClr val="bg1"/>
                      </a:solidFill>
                      <a:latin typeface="Segoe UI" panose="020B0502040204020203" pitchFamily="34" charset="0"/>
                      <a:cs typeface="Segoe UI" panose="020B0502040204020203" pitchFamily="34" charset="0"/>
                    </a:rPr>
                    <a:t>Rental Payments</a:t>
                  </a:r>
                </a:p>
              </p:txBody>
            </p:sp>
            <p:sp>
              <p:nvSpPr>
                <p:cNvPr id="90" name="Oval 89">
                  <a:extLst>
                    <a:ext uri="{FF2B5EF4-FFF2-40B4-BE49-F238E27FC236}">
                      <a16:creationId xmlns:a16="http://schemas.microsoft.com/office/drawing/2014/main" id="{706E0CC7-A85E-41DE-8D68-47B85AC02F99}"/>
                    </a:ext>
                  </a:extLst>
                </p:cNvPr>
                <p:cNvSpPr>
                  <a:spLocks/>
                </p:cNvSpPr>
                <p:nvPr/>
              </p:nvSpPr>
              <p:spPr bwMode="auto">
                <a:xfrm>
                  <a:off x="756365" y="3819662"/>
                  <a:ext cx="448056" cy="44805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72" name="Graphic 71" descr="Bank check">
                <a:extLst>
                  <a:ext uri="{FF2B5EF4-FFF2-40B4-BE49-F238E27FC236}">
                    <a16:creationId xmlns:a16="http://schemas.microsoft.com/office/drawing/2014/main" id="{9EA8F1F1-87D6-4871-BDD5-78D6BC2A521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12372" y="3738370"/>
                <a:ext cx="342965" cy="342965"/>
              </a:xfrm>
              <a:prstGeom prst="rect">
                <a:avLst/>
              </a:prstGeom>
            </p:spPr>
          </p:pic>
        </p:grpSp>
      </p:grpSp>
      <p:sp>
        <p:nvSpPr>
          <p:cNvPr id="100" name="TextBox 99">
            <a:extLst>
              <a:ext uri="{FF2B5EF4-FFF2-40B4-BE49-F238E27FC236}">
                <a16:creationId xmlns:a16="http://schemas.microsoft.com/office/drawing/2014/main" id="{A2D26ADA-1D2F-4B1B-A95B-CD02A6AC8396}"/>
              </a:ext>
            </a:extLst>
          </p:cNvPr>
          <p:cNvSpPr txBox="1"/>
          <p:nvPr/>
        </p:nvSpPr>
        <p:spPr>
          <a:xfrm>
            <a:off x="710185" y="2384025"/>
            <a:ext cx="7886700" cy="338554"/>
          </a:xfrm>
          <a:prstGeom prst="rect">
            <a:avLst/>
          </a:prstGeom>
          <a:noFill/>
        </p:spPr>
        <p:txBody>
          <a:bodyPr wrap="square">
            <a:spAutoFit/>
          </a:bodyPr>
          <a:lstStyle/>
          <a:p>
            <a:pPr lvl="0">
              <a:defRPr/>
            </a:pPr>
            <a:r>
              <a:rPr lang="en-US" sz="1600" i="1" dirty="0">
                <a:latin typeface="Segoe UI" panose="020B0502040204020203" pitchFamily="34" charset="0"/>
                <a:cs typeface="Segoe UI" panose="020B0502040204020203" pitchFamily="34" charset="0"/>
              </a:rPr>
              <a:t>You can </a:t>
            </a:r>
            <a:r>
              <a:rPr lang="en-US" sz="1600" i="1" dirty="0">
                <a:effectLst/>
                <a:latin typeface="Segoe UI" panose="020B0502040204020203" pitchFamily="34" charset="0"/>
                <a:ea typeface="Calibri" panose="020F0502020204030204" pitchFamily="34" charset="0"/>
              </a:rPr>
              <a:t>initiate the DRP to address lease &amp; property issues such as:</a:t>
            </a:r>
            <a:endParaRPr lang="en-US" sz="1600" i="1" dirty="0">
              <a:latin typeface="Calibri" panose="020F0502020204030204" pitchFamily="34" charset="0"/>
              <a:cs typeface="Calibri" panose="020F0502020204030204" pitchFamily="34" charset="0"/>
            </a:endParaRPr>
          </a:p>
        </p:txBody>
      </p:sp>
      <p:sp>
        <p:nvSpPr>
          <p:cNvPr id="101" name="TextBox 100">
            <a:extLst>
              <a:ext uri="{FF2B5EF4-FFF2-40B4-BE49-F238E27FC236}">
                <a16:creationId xmlns:a16="http://schemas.microsoft.com/office/drawing/2014/main" id="{A051F37C-62D3-4297-885E-5BCA04CBE792}"/>
              </a:ext>
            </a:extLst>
          </p:cNvPr>
          <p:cNvSpPr txBox="1"/>
          <p:nvPr/>
        </p:nvSpPr>
        <p:spPr>
          <a:xfrm>
            <a:off x="727238" y="4051987"/>
            <a:ext cx="7886700" cy="338554"/>
          </a:xfrm>
          <a:prstGeom prst="rect">
            <a:avLst/>
          </a:prstGeom>
          <a:noFill/>
        </p:spPr>
        <p:txBody>
          <a:bodyPr wrap="square">
            <a:spAutoFit/>
          </a:bodyPr>
          <a:lstStyle/>
          <a:p>
            <a:pPr lvl="0">
              <a:defRPr/>
            </a:pPr>
            <a:r>
              <a:rPr lang="en-US" sz="1600" i="1" dirty="0">
                <a:latin typeface="Segoe UI" panose="020B0502040204020203" pitchFamily="34" charset="0"/>
                <a:cs typeface="Segoe UI" panose="020B0502040204020203" pitchFamily="34" charset="0"/>
              </a:rPr>
              <a:t>The DRP has two components: an informal &amp; formal process.</a:t>
            </a:r>
            <a:endParaRPr lang="en-US" sz="1600" i="1" dirty="0">
              <a:latin typeface="Calibri" panose="020F0502020204030204" pitchFamily="34" charset="0"/>
              <a:cs typeface="Calibri" panose="020F0502020204030204" pitchFamily="34" charset="0"/>
            </a:endParaRPr>
          </a:p>
        </p:txBody>
      </p:sp>
      <p:sp>
        <p:nvSpPr>
          <p:cNvPr id="110" name="Rectangle 109">
            <a:extLst>
              <a:ext uri="{FF2B5EF4-FFF2-40B4-BE49-F238E27FC236}">
                <a16:creationId xmlns:a16="http://schemas.microsoft.com/office/drawing/2014/main" id="{2094BE80-3081-43D2-9465-8288C460201B}"/>
              </a:ext>
            </a:extLst>
          </p:cNvPr>
          <p:cNvSpPr/>
          <p:nvPr/>
        </p:nvSpPr>
        <p:spPr bwMode="auto">
          <a:xfrm>
            <a:off x="4661914" y="4533162"/>
            <a:ext cx="3788658" cy="1831779"/>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1200"/>
              </a:spcBef>
            </a:pPr>
            <a:r>
              <a:rPr lang="en-US" sz="1600" b="1" dirty="0">
                <a:latin typeface="Segoe UI" panose="020B0502040204020203" pitchFamily="34" charset="0"/>
                <a:cs typeface="Segoe UI" panose="020B0502040204020203" pitchFamily="34" charset="0"/>
              </a:rPr>
              <a:t>Formal DRP</a:t>
            </a:r>
          </a:p>
          <a:p>
            <a:pPr>
              <a:spcBef>
                <a:spcPts val="600"/>
              </a:spcBef>
            </a:pPr>
            <a:r>
              <a:rPr lang="en-US" sz="1600" dirty="0">
                <a:latin typeface="Segoe UI" panose="020B0502040204020203" pitchFamily="34" charset="0"/>
                <a:cs typeface="Segoe UI" panose="020B0502040204020203" pitchFamily="34" charset="0"/>
              </a:rPr>
              <a:t>The formal DRP is a standardized, objective process that allows for independent investigation to settle the dispute. The full process takes 30-60 days.</a:t>
            </a:r>
          </a:p>
        </p:txBody>
      </p:sp>
      <p:sp>
        <p:nvSpPr>
          <p:cNvPr id="38" name="Rectangle 37">
            <a:extLst>
              <a:ext uri="{FF2B5EF4-FFF2-40B4-BE49-F238E27FC236}">
                <a16:creationId xmlns:a16="http://schemas.microsoft.com/office/drawing/2014/main" id="{0BEE53BB-289D-4011-A3F3-E7A1B0C56040}"/>
              </a:ext>
            </a:extLst>
          </p:cNvPr>
          <p:cNvSpPr/>
          <p:nvPr/>
        </p:nvSpPr>
        <p:spPr bwMode="auto">
          <a:xfrm>
            <a:off x="588518" y="4533162"/>
            <a:ext cx="3788658" cy="1831779"/>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1200"/>
              </a:spcBef>
            </a:pPr>
            <a:r>
              <a:rPr lang="en-US" sz="1600" b="1" dirty="0">
                <a:latin typeface="Segoe UI" panose="020B0502040204020203" pitchFamily="34" charset="0"/>
                <a:cs typeface="Segoe UI" panose="020B0502040204020203" pitchFamily="34" charset="0"/>
              </a:rPr>
              <a:t>Informal DRP</a:t>
            </a:r>
          </a:p>
          <a:p>
            <a:pPr>
              <a:spcBef>
                <a:spcPts val="600"/>
              </a:spcBef>
            </a:pPr>
            <a:r>
              <a:rPr lang="en-US" sz="1600" dirty="0">
                <a:latin typeface="Segoe UI" panose="020B0502040204020203" pitchFamily="34" charset="0"/>
                <a:cs typeface="Segoe UI" panose="020B0502040204020203" pitchFamily="34" charset="0"/>
              </a:rPr>
              <a:t>The informal DRP is a process in which you work directly with the PPV Property Manager to resolve your dispute. The PPV PM has the opportunity to address your concerns at all management levels.</a:t>
            </a:r>
          </a:p>
        </p:txBody>
      </p:sp>
    </p:spTree>
    <p:extLst>
      <p:ext uri="{BB962C8B-B14F-4D97-AF65-F5344CB8AC3E}">
        <p14:creationId xmlns:p14="http://schemas.microsoft.com/office/powerpoint/2010/main" val="101136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8250854" cy="627663"/>
          </a:xfrm>
          <a:prstGeom prst="rect">
            <a:avLst/>
          </a:prstGeom>
        </p:spPr>
        <p:txBody>
          <a:bodyPr/>
          <a:lstStyle/>
          <a:p>
            <a:r>
              <a:rPr lang="en-US" dirty="0"/>
              <a:t>Step 1: </a:t>
            </a:r>
            <a:r>
              <a:rPr lang="en-US" u="sng" dirty="0"/>
              <a:t>Informal</a:t>
            </a:r>
            <a:r>
              <a:rPr lang="en-US" dirty="0"/>
              <a:t> Dispute Resolution Process </a:t>
            </a:r>
          </a:p>
        </p:txBody>
      </p:sp>
      <p:sp>
        <p:nvSpPr>
          <p:cNvPr id="14" name="TextBox 13">
            <a:extLst>
              <a:ext uri="{FF2B5EF4-FFF2-40B4-BE49-F238E27FC236}">
                <a16:creationId xmlns:a16="http://schemas.microsoft.com/office/drawing/2014/main" id="{77E91305-2ED2-4D88-A661-014821DBACF1}"/>
              </a:ext>
            </a:extLst>
          </p:cNvPr>
          <p:cNvSpPr txBox="1"/>
          <p:nvPr/>
        </p:nvSpPr>
        <p:spPr>
          <a:xfrm>
            <a:off x="628650" y="1506620"/>
            <a:ext cx="7772400" cy="830997"/>
          </a:xfrm>
          <a:prstGeom prst="rect">
            <a:avLst/>
          </a:prstGeom>
          <a:noFill/>
        </p:spPr>
        <p:txBody>
          <a:bodyPr wrap="square" rtlCol="0">
            <a:spAutoFit/>
          </a:bodyPr>
          <a:lstStyle/>
          <a:p>
            <a:pPr>
              <a:defRPr/>
            </a:pPr>
            <a:r>
              <a:rPr lang="en-US" sz="1600" i="1" dirty="0">
                <a:latin typeface="Segoe UI" panose="020B0502040204020203" pitchFamily="34" charset="0"/>
                <a:cs typeface="Segoe UI" panose="020B0502040204020203" pitchFamily="34" charset="0"/>
              </a:rPr>
              <a:t>The Dispute Resolution Process starts with an informal process of communication between you &amp; the PPV Property Manager (PPV PM). The informal DRP is the first step you should take to resolve your lease &amp; property concerns</a:t>
            </a:r>
          </a:p>
        </p:txBody>
      </p:sp>
      <p:sp>
        <p:nvSpPr>
          <p:cNvPr id="15" name="Rectangle: Rounded Corners 14">
            <a:extLst>
              <a:ext uri="{FF2B5EF4-FFF2-40B4-BE49-F238E27FC236}">
                <a16:creationId xmlns:a16="http://schemas.microsoft.com/office/drawing/2014/main" id="{868AE0D7-55FF-4D1C-ADB0-B439C10E06B6}"/>
              </a:ext>
            </a:extLst>
          </p:cNvPr>
          <p:cNvSpPr/>
          <p:nvPr/>
        </p:nvSpPr>
        <p:spPr bwMode="auto">
          <a:xfrm>
            <a:off x="894781" y="2408407"/>
            <a:ext cx="7620569" cy="91253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7" name="Oval 16">
            <a:extLst>
              <a:ext uri="{FF2B5EF4-FFF2-40B4-BE49-F238E27FC236}">
                <a16:creationId xmlns:a16="http://schemas.microsoft.com/office/drawing/2014/main" id="{AC617994-8C10-41EA-A7D2-253BBD2B8831}"/>
              </a:ext>
            </a:extLst>
          </p:cNvPr>
          <p:cNvSpPr/>
          <p:nvPr/>
        </p:nvSpPr>
        <p:spPr bwMode="auto">
          <a:xfrm>
            <a:off x="482095" y="2404545"/>
            <a:ext cx="944765"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8" name="TextBox 17">
            <a:extLst>
              <a:ext uri="{FF2B5EF4-FFF2-40B4-BE49-F238E27FC236}">
                <a16:creationId xmlns:a16="http://schemas.microsoft.com/office/drawing/2014/main" id="{BCC99018-677D-40DC-A620-22075C14B70F}"/>
              </a:ext>
            </a:extLst>
          </p:cNvPr>
          <p:cNvSpPr txBox="1"/>
          <p:nvPr/>
        </p:nvSpPr>
        <p:spPr>
          <a:xfrm>
            <a:off x="1678811" y="2605578"/>
            <a:ext cx="6779387" cy="738664"/>
          </a:xfrm>
          <a:prstGeom prst="rect">
            <a:avLst/>
          </a:prstGeom>
          <a:noFill/>
        </p:spPr>
        <p:txBody>
          <a:bodyPr wrap="square" rtlCol="0">
            <a:spAutoFit/>
          </a:bodyPr>
          <a:lstStyle/>
          <a:p>
            <a:pPr>
              <a:defRPr/>
            </a:pPr>
            <a:r>
              <a:rPr lang="en-US" sz="1400" b="1" kern="0" dirty="0">
                <a:solidFill>
                  <a:schemeClr val="bg1"/>
                </a:solidFill>
                <a:latin typeface="Segoe UI" panose="020B0502040204020203" pitchFamily="34" charset="0"/>
                <a:cs typeface="Segoe UI" panose="020B0502040204020203" pitchFamily="34" charset="0"/>
              </a:rPr>
              <a:t>1:</a:t>
            </a:r>
            <a:r>
              <a:rPr lang="en-US" sz="1400" b="1" kern="0" dirty="0">
                <a:latin typeface="Segoe UI" panose="020B0502040204020203" pitchFamily="34" charset="0"/>
                <a:cs typeface="Segoe UI" panose="020B0502040204020203" pitchFamily="34" charset="0"/>
              </a:rPr>
              <a:t> </a:t>
            </a:r>
            <a:r>
              <a:rPr lang="en-US" sz="1400" b="1" kern="0" dirty="0">
                <a:solidFill>
                  <a:schemeClr val="bg1"/>
                </a:solidFill>
                <a:latin typeface="Segoe UI" panose="020B0502040204020203" pitchFamily="34" charset="0"/>
                <a:cs typeface="Segoe UI" panose="020B0502040204020203" pitchFamily="34" charset="0"/>
              </a:rPr>
              <a:t>If you find a problem at the property where you currently reside, contact your PPV PM so they can take steps to properly resolve the issue.  Manuel Padilla (928)344-1240 mpadilla@livelmh.com</a:t>
            </a:r>
          </a:p>
        </p:txBody>
      </p:sp>
      <p:sp>
        <p:nvSpPr>
          <p:cNvPr id="34" name="Slide Number Placeholder 10">
            <a:extLst>
              <a:ext uri="{FF2B5EF4-FFF2-40B4-BE49-F238E27FC236}">
                <a16:creationId xmlns:a16="http://schemas.microsoft.com/office/drawing/2014/main" id="{C7DF5E8D-D4C7-45F3-918A-8421F7176F2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18</a:t>
            </a:r>
            <a:endParaRPr lang="en-US" dirty="0"/>
          </a:p>
        </p:txBody>
      </p:sp>
      <p:pic>
        <p:nvPicPr>
          <p:cNvPr id="33" name="Graphic 15" descr="Document with solid fill">
            <a:extLst>
              <a:ext uri="{FF2B5EF4-FFF2-40B4-BE49-F238E27FC236}">
                <a16:creationId xmlns:a16="http://schemas.microsoft.com/office/drawing/2014/main" id="{E01C49BD-B6B4-44EA-9C27-5BA98B366615}"/>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461" y="2521769"/>
            <a:ext cx="701970" cy="662368"/>
          </a:xfrm>
          <a:prstGeom prst="rect">
            <a:avLst/>
          </a:prstGeom>
        </p:spPr>
      </p:pic>
      <p:grpSp>
        <p:nvGrpSpPr>
          <p:cNvPr id="3" name="Group 2">
            <a:extLst>
              <a:ext uri="{FF2B5EF4-FFF2-40B4-BE49-F238E27FC236}">
                <a16:creationId xmlns:a16="http://schemas.microsoft.com/office/drawing/2014/main" id="{CF60D2CE-23B3-9476-6D23-C1919FD9A151}"/>
              </a:ext>
            </a:extLst>
          </p:cNvPr>
          <p:cNvGrpSpPr/>
          <p:nvPr/>
        </p:nvGrpSpPr>
        <p:grpSpPr>
          <a:xfrm>
            <a:off x="482095" y="3462202"/>
            <a:ext cx="8011903" cy="923331"/>
            <a:chOff x="482095" y="3517066"/>
            <a:chExt cx="8011903" cy="923331"/>
          </a:xfrm>
        </p:grpSpPr>
        <p:sp>
          <p:nvSpPr>
            <p:cNvPr id="20" name="Rectangle: Rounded Corners 19">
              <a:extLst>
                <a:ext uri="{FF2B5EF4-FFF2-40B4-BE49-F238E27FC236}">
                  <a16:creationId xmlns:a16="http://schemas.microsoft.com/office/drawing/2014/main" id="{EC47B933-EFFC-4AD9-A992-D10E9AC90FF2}"/>
                </a:ext>
              </a:extLst>
            </p:cNvPr>
            <p:cNvSpPr/>
            <p:nvPr/>
          </p:nvSpPr>
          <p:spPr bwMode="auto">
            <a:xfrm>
              <a:off x="873429" y="3524312"/>
              <a:ext cx="7620569" cy="91253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1" name="Oval 20">
              <a:extLst>
                <a:ext uri="{FF2B5EF4-FFF2-40B4-BE49-F238E27FC236}">
                  <a16:creationId xmlns:a16="http://schemas.microsoft.com/office/drawing/2014/main" id="{B7D45456-F630-4BF3-B876-CAA7613592DB}"/>
                </a:ext>
              </a:extLst>
            </p:cNvPr>
            <p:cNvSpPr/>
            <p:nvPr/>
          </p:nvSpPr>
          <p:spPr bwMode="auto">
            <a:xfrm>
              <a:off x="482095" y="3517066"/>
              <a:ext cx="944765" cy="923331"/>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2" name="TextBox 21">
              <a:extLst>
                <a:ext uri="{FF2B5EF4-FFF2-40B4-BE49-F238E27FC236}">
                  <a16:creationId xmlns:a16="http://schemas.microsoft.com/office/drawing/2014/main" id="{7581C728-EB2C-4CAD-894E-0610DCBF5B6D}"/>
                </a:ext>
              </a:extLst>
            </p:cNvPr>
            <p:cNvSpPr txBox="1"/>
            <p:nvPr/>
          </p:nvSpPr>
          <p:spPr>
            <a:xfrm>
              <a:off x="1693765" y="3746257"/>
              <a:ext cx="6403007" cy="523220"/>
            </a:xfrm>
            <a:prstGeom prst="rect">
              <a:avLst/>
            </a:prstGeom>
            <a:noFill/>
          </p:spPr>
          <p:txBody>
            <a:bodyPr wrap="square" rtlCol="0">
              <a:spAutoFit/>
            </a:bodyPr>
            <a:lstStyle/>
            <a:p>
              <a:pPr>
                <a:defRPr/>
              </a:pPr>
              <a:r>
                <a:rPr lang="en-US" sz="1400" b="1" kern="0" dirty="0">
                  <a:solidFill>
                    <a:schemeClr val="bg1"/>
                  </a:solidFill>
                  <a:latin typeface="Segoe UI" panose="020B0502040204020203" pitchFamily="34" charset="0"/>
                  <a:cs typeface="Segoe UI" panose="020B0502040204020203" pitchFamily="34" charset="0"/>
                </a:rPr>
                <a:t>2: Elevate to the PPV Regional Manager if the action taken is unsatisfactory.  Ivette Polanco (760)400-8179 ipolanco@livelmh.com</a:t>
              </a:r>
            </a:p>
          </p:txBody>
        </p:sp>
        <p:pic>
          <p:nvPicPr>
            <p:cNvPr id="36" name="Graphic 33" descr="Detective">
              <a:extLst>
                <a:ext uri="{FF2B5EF4-FFF2-40B4-BE49-F238E27FC236}">
                  <a16:creationId xmlns:a16="http://schemas.microsoft.com/office/drawing/2014/main" id="{497DB714-5AA6-48F6-B7F1-B0B060BE60E1}"/>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461" y="3673291"/>
              <a:ext cx="701970" cy="669794"/>
            </a:xfrm>
            <a:prstGeom prst="rect">
              <a:avLst/>
            </a:prstGeom>
          </p:spPr>
        </p:pic>
      </p:grpSp>
      <p:grpSp>
        <p:nvGrpSpPr>
          <p:cNvPr id="6" name="Group 5">
            <a:extLst>
              <a:ext uri="{FF2B5EF4-FFF2-40B4-BE49-F238E27FC236}">
                <a16:creationId xmlns:a16="http://schemas.microsoft.com/office/drawing/2014/main" id="{C9593AD8-AA66-BD29-28D0-B1CECD387DE5}"/>
              </a:ext>
            </a:extLst>
          </p:cNvPr>
          <p:cNvGrpSpPr/>
          <p:nvPr/>
        </p:nvGrpSpPr>
        <p:grpSpPr>
          <a:xfrm>
            <a:off x="482095" y="4534810"/>
            <a:ext cx="8033254" cy="931901"/>
            <a:chOff x="482095" y="4598818"/>
            <a:chExt cx="8033254" cy="931901"/>
          </a:xfrm>
        </p:grpSpPr>
        <p:sp>
          <p:nvSpPr>
            <p:cNvPr id="2" name="Rectangle: Rounded Corners 1">
              <a:extLst>
                <a:ext uri="{FF2B5EF4-FFF2-40B4-BE49-F238E27FC236}">
                  <a16:creationId xmlns:a16="http://schemas.microsoft.com/office/drawing/2014/main" id="{9D5AE608-8E72-1B14-627F-4AFEC708663D}"/>
                </a:ext>
              </a:extLst>
            </p:cNvPr>
            <p:cNvSpPr/>
            <p:nvPr/>
          </p:nvSpPr>
          <p:spPr bwMode="auto">
            <a:xfrm>
              <a:off x="894780" y="4598818"/>
              <a:ext cx="7620569" cy="91253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nvGrpSpPr>
            <p:cNvPr id="5" name="Group 4">
              <a:extLst>
                <a:ext uri="{FF2B5EF4-FFF2-40B4-BE49-F238E27FC236}">
                  <a16:creationId xmlns:a16="http://schemas.microsoft.com/office/drawing/2014/main" id="{B8C0799D-7993-4522-91F4-E049F6AC8E84}"/>
                </a:ext>
              </a:extLst>
            </p:cNvPr>
            <p:cNvGrpSpPr/>
            <p:nvPr/>
          </p:nvGrpSpPr>
          <p:grpSpPr>
            <a:xfrm>
              <a:off x="482095" y="4607388"/>
              <a:ext cx="7991057" cy="923331"/>
              <a:chOff x="482096" y="4796705"/>
              <a:chExt cx="7991057" cy="923331"/>
            </a:xfrm>
            <a:solidFill>
              <a:schemeClr val="bg1"/>
            </a:solidFill>
          </p:grpSpPr>
          <p:sp>
            <p:nvSpPr>
              <p:cNvPr id="24" name="Oval 23">
                <a:extLst>
                  <a:ext uri="{FF2B5EF4-FFF2-40B4-BE49-F238E27FC236}">
                    <a16:creationId xmlns:a16="http://schemas.microsoft.com/office/drawing/2014/main" id="{B8CD4AA0-4DA2-4124-9E6A-C7AAA6B7AB61}"/>
                  </a:ext>
                </a:extLst>
              </p:cNvPr>
              <p:cNvSpPr/>
              <p:nvPr/>
            </p:nvSpPr>
            <p:spPr bwMode="auto">
              <a:xfrm>
                <a:off x="482096" y="4796705"/>
                <a:ext cx="944764" cy="923331"/>
              </a:xfrm>
              <a:prstGeom prst="ellipse">
                <a:avLst/>
              </a:prstGeom>
              <a:grp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5" name="TextBox 24">
                <a:extLst>
                  <a:ext uri="{FF2B5EF4-FFF2-40B4-BE49-F238E27FC236}">
                    <a16:creationId xmlns:a16="http://schemas.microsoft.com/office/drawing/2014/main" id="{7598E36B-7D44-4932-8BB9-7E63876567D7}"/>
                  </a:ext>
                </a:extLst>
              </p:cNvPr>
              <p:cNvSpPr txBox="1"/>
              <p:nvPr/>
            </p:nvSpPr>
            <p:spPr>
              <a:xfrm>
                <a:off x="1693766" y="4875069"/>
                <a:ext cx="6779387" cy="738664"/>
              </a:xfrm>
              <a:prstGeom prst="rect">
                <a:avLst/>
              </a:prstGeom>
              <a:noFill/>
            </p:spPr>
            <p:txBody>
              <a:bodyPr wrap="square" rtlCol="0">
                <a:spAutoFit/>
              </a:bodyPr>
              <a:lstStyle/>
              <a:p>
                <a:pPr>
                  <a:defRPr/>
                </a:pPr>
                <a:r>
                  <a:rPr lang="en-US" sz="1400" b="1" kern="0" dirty="0">
                    <a:solidFill>
                      <a:schemeClr val="bg1"/>
                    </a:solidFill>
                    <a:latin typeface="Segoe UI" panose="020B0502040204020203" pitchFamily="34" charset="0"/>
                    <a:cs typeface="Segoe UI" panose="020B0502040204020203" pitchFamily="34" charset="0"/>
                  </a:rPr>
                  <a:t>3: If the PPV PM or Regional Manager does not resolve the issue, contact the MHO &amp; inform them of the problem at your property. The MHO may investigate the issue. Amy Kennedy (928)269-3639 amy.kennedy@usmc.mil</a:t>
                </a:r>
              </a:p>
            </p:txBody>
          </p:sp>
        </p:grpSp>
        <p:pic>
          <p:nvPicPr>
            <p:cNvPr id="37" name="Picture 36">
              <a:extLst>
                <a:ext uri="{FF2B5EF4-FFF2-40B4-BE49-F238E27FC236}">
                  <a16:creationId xmlns:a16="http://schemas.microsoft.com/office/drawing/2014/main" id="{27AF67C9-CBDF-409A-A33C-4EA03703C03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530087" y="4718626"/>
              <a:ext cx="826399" cy="803513"/>
            </a:xfrm>
            <a:prstGeom prst="rect">
              <a:avLst/>
            </a:prstGeom>
            <a:noFill/>
          </p:spPr>
        </p:pic>
      </p:grpSp>
      <p:grpSp>
        <p:nvGrpSpPr>
          <p:cNvPr id="11" name="Group 10">
            <a:extLst>
              <a:ext uri="{FF2B5EF4-FFF2-40B4-BE49-F238E27FC236}">
                <a16:creationId xmlns:a16="http://schemas.microsoft.com/office/drawing/2014/main" id="{F9C6302E-69DD-80A4-5C46-A469F314DD59}"/>
              </a:ext>
            </a:extLst>
          </p:cNvPr>
          <p:cNvGrpSpPr/>
          <p:nvPr/>
        </p:nvGrpSpPr>
        <p:grpSpPr>
          <a:xfrm>
            <a:off x="482095" y="5589944"/>
            <a:ext cx="8033254" cy="934076"/>
            <a:chOff x="482095" y="5717960"/>
            <a:chExt cx="8033254" cy="934076"/>
          </a:xfrm>
        </p:grpSpPr>
        <p:sp>
          <p:nvSpPr>
            <p:cNvPr id="7" name="Rectangle: Rounded Corners 6">
              <a:extLst>
                <a:ext uri="{FF2B5EF4-FFF2-40B4-BE49-F238E27FC236}">
                  <a16:creationId xmlns:a16="http://schemas.microsoft.com/office/drawing/2014/main" id="{FC2C45F1-42C8-B50A-C726-221F159901E3}"/>
                </a:ext>
              </a:extLst>
            </p:cNvPr>
            <p:cNvSpPr/>
            <p:nvPr/>
          </p:nvSpPr>
          <p:spPr bwMode="auto">
            <a:xfrm>
              <a:off x="894780" y="5739503"/>
              <a:ext cx="7620569" cy="912533"/>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bg1"/>
                </a:solidFill>
                <a:effectLst/>
                <a:latin typeface="Arial" charset="0"/>
                <a:cs typeface="Arial" charset="0"/>
              </a:endParaRPr>
            </a:p>
          </p:txBody>
        </p:sp>
        <p:grpSp>
          <p:nvGrpSpPr>
            <p:cNvPr id="8" name="Group 7">
              <a:extLst>
                <a:ext uri="{FF2B5EF4-FFF2-40B4-BE49-F238E27FC236}">
                  <a16:creationId xmlns:a16="http://schemas.microsoft.com/office/drawing/2014/main" id="{305DE3EB-966E-F982-0596-68B0A7C96C40}"/>
                </a:ext>
              </a:extLst>
            </p:cNvPr>
            <p:cNvGrpSpPr/>
            <p:nvPr/>
          </p:nvGrpSpPr>
          <p:grpSpPr>
            <a:xfrm>
              <a:off x="482095" y="5717960"/>
              <a:ext cx="7954641" cy="923331"/>
              <a:chOff x="482096" y="4787561"/>
              <a:chExt cx="7954641" cy="923331"/>
            </a:xfrm>
            <a:solidFill>
              <a:schemeClr val="bg1"/>
            </a:solidFill>
          </p:grpSpPr>
          <p:sp>
            <p:nvSpPr>
              <p:cNvPr id="9" name="Oval 8">
                <a:extLst>
                  <a:ext uri="{FF2B5EF4-FFF2-40B4-BE49-F238E27FC236}">
                    <a16:creationId xmlns:a16="http://schemas.microsoft.com/office/drawing/2014/main" id="{192730A4-5538-247E-B9E3-52C09B563EFC}"/>
                  </a:ext>
                </a:extLst>
              </p:cNvPr>
              <p:cNvSpPr/>
              <p:nvPr/>
            </p:nvSpPr>
            <p:spPr bwMode="auto">
              <a:xfrm>
                <a:off x="482096" y="4787561"/>
                <a:ext cx="944764" cy="923331"/>
              </a:xfrm>
              <a:prstGeom prst="ellipse">
                <a:avLst/>
              </a:prstGeom>
              <a:grp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10" name="TextBox 9">
                <a:extLst>
                  <a:ext uri="{FF2B5EF4-FFF2-40B4-BE49-F238E27FC236}">
                    <a16:creationId xmlns:a16="http://schemas.microsoft.com/office/drawing/2014/main" id="{0A1C3A2B-4D65-53CB-7F48-45C84FF47504}"/>
                  </a:ext>
                </a:extLst>
              </p:cNvPr>
              <p:cNvSpPr txBox="1"/>
              <p:nvPr/>
            </p:nvSpPr>
            <p:spPr>
              <a:xfrm>
                <a:off x="1657350" y="4893193"/>
                <a:ext cx="6779387" cy="738664"/>
              </a:xfrm>
              <a:prstGeom prst="rect">
                <a:avLst/>
              </a:prstGeom>
              <a:noFill/>
            </p:spPr>
            <p:txBody>
              <a:bodyPr wrap="square" rtlCol="0">
                <a:spAutoFit/>
              </a:bodyPr>
              <a:lstStyle/>
              <a:p>
                <a:pPr>
                  <a:defRPr/>
                </a:pPr>
                <a:r>
                  <a:rPr lang="en-US" sz="1400" b="1" kern="0" dirty="0">
                    <a:solidFill>
                      <a:schemeClr val="bg1"/>
                    </a:solidFill>
                    <a:latin typeface="Segoe UI" panose="020B0502040204020203" pitchFamily="34" charset="0"/>
                    <a:cs typeface="Segoe UI" panose="020B0502040204020203" pitchFamily="34" charset="0"/>
                  </a:rPr>
                  <a:t>4: If you are not satisfied that your housing issue has been solved, your MHO will provide you with the Request Form for DRP, initiating the Formal Dispute Resolution Process</a:t>
                </a:r>
              </a:p>
            </p:txBody>
          </p:sp>
        </p:grpSp>
        <p:pic>
          <p:nvPicPr>
            <p:cNvPr id="38" name="Graphic 19" descr="Magnifying glass with solid fill">
              <a:extLst>
                <a:ext uri="{FF2B5EF4-FFF2-40B4-BE49-F238E27FC236}">
                  <a16:creationId xmlns:a16="http://schemas.microsoft.com/office/drawing/2014/main" id="{BAF4B7EE-0279-4AE7-AFDD-4DABC7D47E3F}"/>
                </a:ext>
              </a:extLst>
            </p:cNvPr>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9225" y="5872586"/>
              <a:ext cx="616630" cy="640676"/>
            </a:xfrm>
            <a:prstGeom prst="rect">
              <a:avLst/>
            </a:prstGeom>
          </p:spPr>
        </p:pic>
      </p:grpSp>
    </p:spTree>
    <p:extLst>
      <p:ext uri="{BB962C8B-B14F-4D97-AF65-F5344CB8AC3E}">
        <p14:creationId xmlns:p14="http://schemas.microsoft.com/office/powerpoint/2010/main" val="2464773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Table of Contents</a:t>
            </a:r>
          </a:p>
        </p:txBody>
      </p:sp>
      <p:sp>
        <p:nvSpPr>
          <p:cNvPr id="11" name="Slide Number Placeholder 10">
            <a:extLst>
              <a:ext uri="{FF2B5EF4-FFF2-40B4-BE49-F238E27FC236}">
                <a16:creationId xmlns:a16="http://schemas.microsoft.com/office/drawing/2014/main" id="{1511E385-B97F-4602-AD58-25D53293BBAF}"/>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2</a:t>
            </a:r>
            <a:endParaRPr lang="en-US" dirty="0"/>
          </a:p>
        </p:txBody>
      </p:sp>
      <p:graphicFrame>
        <p:nvGraphicFramePr>
          <p:cNvPr id="6" name="Table 4">
            <a:extLst>
              <a:ext uri="{FF2B5EF4-FFF2-40B4-BE49-F238E27FC236}">
                <a16:creationId xmlns:a16="http://schemas.microsoft.com/office/drawing/2014/main" id="{39F0547C-E215-4B1B-B1BF-2C1D1DABDDCD}"/>
              </a:ext>
            </a:extLst>
          </p:cNvPr>
          <p:cNvGraphicFramePr>
            <a:graphicFrameLocks noGrp="1"/>
          </p:cNvGraphicFramePr>
          <p:nvPr>
            <p:extLst>
              <p:ext uri="{D42A27DB-BD31-4B8C-83A1-F6EECF244321}">
                <p14:modId xmlns:p14="http://schemas.microsoft.com/office/powerpoint/2010/main" val="1049413297"/>
              </p:ext>
            </p:extLst>
          </p:nvPr>
        </p:nvGraphicFramePr>
        <p:xfrm>
          <a:off x="628651" y="1410855"/>
          <a:ext cx="7886699" cy="5042881"/>
        </p:xfrm>
        <a:graphic>
          <a:graphicData uri="http://schemas.openxmlformats.org/drawingml/2006/table">
            <a:tbl>
              <a:tblPr firstRow="1" bandRow="1">
                <a:tableStyleId>{5C22544A-7EE6-4342-B048-85BDC9FD1C3A}</a:tableStyleId>
              </a:tblPr>
              <a:tblGrid>
                <a:gridCol w="3309714">
                  <a:extLst>
                    <a:ext uri="{9D8B030D-6E8A-4147-A177-3AD203B41FA5}">
                      <a16:colId xmlns:a16="http://schemas.microsoft.com/office/drawing/2014/main" val="1969857872"/>
                    </a:ext>
                  </a:extLst>
                </a:gridCol>
                <a:gridCol w="4576985">
                  <a:extLst>
                    <a:ext uri="{9D8B030D-6E8A-4147-A177-3AD203B41FA5}">
                      <a16:colId xmlns:a16="http://schemas.microsoft.com/office/drawing/2014/main" val="1437868334"/>
                    </a:ext>
                  </a:extLst>
                </a:gridCol>
              </a:tblGrid>
              <a:tr h="36563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Segoe UI" panose="020B0502040204020203" pitchFamily="34" charset="0"/>
                          <a:cs typeface="Segoe UI" panose="020B0502040204020203" pitchFamily="34" charset="0"/>
                        </a:rPr>
                        <a:t>Section</a:t>
                      </a: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Topics</a:t>
                      </a:r>
                    </a:p>
                  </a:txBody>
                  <a:tcPr>
                    <a:solidFill>
                      <a:srgbClr val="0A2240"/>
                    </a:solidFill>
                  </a:tcPr>
                </a:tc>
                <a:extLst>
                  <a:ext uri="{0D108BD9-81ED-4DB2-BD59-A6C34878D82A}">
                    <a16:rowId xmlns:a16="http://schemas.microsoft.com/office/drawing/2014/main" val="3984731256"/>
                  </a:ext>
                </a:extLst>
              </a:tr>
              <a:tr h="695894">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Welcome &amp; Background</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MHO &amp; PPV Partner Contact Information; MHO Services &amp; Responsibilities; PPV Partner Information</a:t>
                      </a:r>
                    </a:p>
                  </a:txBody>
                  <a:tcPr anchor="ctr">
                    <a:solidFill>
                      <a:srgbClr val="D9D9D9"/>
                    </a:solidFill>
                  </a:tcPr>
                </a:tc>
                <a:extLst>
                  <a:ext uri="{0D108BD9-81ED-4DB2-BD59-A6C34878D82A}">
                    <a16:rowId xmlns:a16="http://schemas.microsoft.com/office/drawing/2014/main" val="4224000957"/>
                  </a:ext>
                </a:extLst>
              </a:tr>
              <a:tr h="679552">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Understanding Your Lease</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Understanding Your Lease; Pet Restrictions; Tenant Responsibilities</a:t>
                      </a:r>
                    </a:p>
                  </a:txBody>
                  <a:tcPr anchor="ctr">
                    <a:solidFill>
                      <a:srgbClr val="D9D9D9"/>
                    </a:solidFill>
                  </a:tcPr>
                </a:tc>
                <a:extLst>
                  <a:ext uri="{0D108BD9-81ED-4DB2-BD59-A6C34878D82A}">
                    <a16:rowId xmlns:a16="http://schemas.microsoft.com/office/drawing/2014/main" val="2845628051"/>
                  </a:ext>
                </a:extLst>
              </a:tr>
              <a:tr h="708322">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Moving In</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What to Expect: Move-In &amp; Move-Out; Pet Deposit; Proof of Renters’ Insurance</a:t>
                      </a:r>
                      <a:endParaRPr lang="en-US" sz="1400" b="0" i="0" strike="sngStrike" kern="1200" baseline="0" dirty="0">
                        <a:solidFill>
                          <a:schemeClr val="tx1"/>
                        </a:solidFill>
                        <a:highlight>
                          <a:srgbClr val="FFFF00"/>
                        </a:highlight>
                        <a:latin typeface="Segoe UI" panose="020B0502040204020203" pitchFamily="34" charset="0"/>
                        <a:ea typeface="+mn-ea"/>
                        <a:cs typeface="Segoe UI" panose="020B0502040204020203" pitchFamily="34" charset="0"/>
                      </a:endParaRPr>
                    </a:p>
                  </a:txBody>
                  <a:tcPr anchor="ctr">
                    <a:solidFill>
                      <a:srgbClr val="D9D9D9"/>
                    </a:solidFill>
                  </a:tcPr>
                </a:tc>
                <a:extLst>
                  <a:ext uri="{0D108BD9-81ED-4DB2-BD59-A6C34878D82A}">
                    <a16:rowId xmlns:a16="http://schemas.microsoft.com/office/drawing/2014/main" val="1250547317"/>
                  </a:ext>
                </a:extLst>
              </a:tr>
              <a:tr h="639332">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Home Maintenance</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kern="1200" dirty="0">
                          <a:solidFill>
                            <a:schemeClr val="tx1"/>
                          </a:solidFill>
                          <a:latin typeface="Segoe UI" panose="020B0502040204020203" pitchFamily="34" charset="0"/>
                          <a:ea typeface="+mn-ea"/>
                          <a:cs typeface="Segoe UI" panose="020B0502040204020203" pitchFamily="34" charset="0"/>
                        </a:rPr>
                        <a:t>Maintaining Your Home; Window Safety Tips; Maintenance Issues; Types of Service Calls</a:t>
                      </a:r>
                    </a:p>
                  </a:txBody>
                  <a:tcPr anchor="ctr">
                    <a:solidFill>
                      <a:srgbClr val="D9D9D9"/>
                    </a:solidFill>
                  </a:tcPr>
                </a:tc>
                <a:extLst>
                  <a:ext uri="{0D108BD9-81ED-4DB2-BD59-A6C34878D82A}">
                    <a16:rowId xmlns:a16="http://schemas.microsoft.com/office/drawing/2014/main" val="3935871003"/>
                  </a:ext>
                </a:extLst>
              </a:tr>
              <a:tr h="911341">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Your Rights as a Tenant</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Tenant Bill of Rights; Informal &amp; Formal Dispute Resolution Processes; </a:t>
                      </a:r>
                      <a:r>
                        <a:rPr lang="en-US" sz="1400" b="0" i="0" strike="noStrike" baseline="0" dirty="0">
                          <a:solidFill>
                            <a:schemeClr val="tx1"/>
                          </a:solidFill>
                          <a:latin typeface="Segoe UI" panose="020B0502040204020203" pitchFamily="34" charset="0"/>
                          <a:cs typeface="Segoe UI" panose="020B0502040204020203" pitchFamily="34" charset="0"/>
                        </a:rPr>
                        <a:t>7-Year Maintenance History Summary</a:t>
                      </a:r>
                    </a:p>
                  </a:txBody>
                  <a:tcPr anchor="ctr">
                    <a:solidFill>
                      <a:srgbClr val="D9D9D9"/>
                    </a:solidFill>
                  </a:tcPr>
                </a:tc>
                <a:extLst>
                  <a:ext uri="{0D108BD9-81ED-4DB2-BD59-A6C34878D82A}">
                    <a16:rowId xmlns:a16="http://schemas.microsoft.com/office/drawing/2014/main" val="1352385053"/>
                  </a:ext>
                </a:extLst>
              </a:tr>
              <a:tr h="643978">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Valued Feedback</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SatisFacts surveys after Move-In, prior to Move-Out, &amp; after every Work Order performed</a:t>
                      </a:r>
                    </a:p>
                  </a:txBody>
                  <a:tcPr anchor="ctr">
                    <a:solidFill>
                      <a:srgbClr val="D9D9D9"/>
                    </a:solidFill>
                  </a:tcPr>
                </a:tc>
                <a:extLst>
                  <a:ext uri="{0D108BD9-81ED-4DB2-BD59-A6C34878D82A}">
                    <a16:rowId xmlns:a16="http://schemas.microsoft.com/office/drawing/2014/main" val="121424957"/>
                  </a:ext>
                </a:extLst>
              </a:tr>
              <a:tr h="398831">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kern="1200" dirty="0">
                          <a:solidFill>
                            <a:schemeClr val="tx1"/>
                          </a:solidFill>
                          <a:latin typeface="Segoe UI" panose="020B0502040204020203" pitchFamily="34" charset="0"/>
                          <a:ea typeface="+mn-ea"/>
                          <a:cs typeface="Segoe UI" panose="020B0502040204020203" pitchFamily="34" charset="0"/>
                        </a:rPr>
                        <a:t>Additional Contact Information</a:t>
                      </a:r>
                    </a:p>
                  </a:txBody>
                  <a:tcPr anchor="ct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dirty="0">
                          <a:solidFill>
                            <a:schemeClr val="tx1"/>
                          </a:solidFill>
                          <a:latin typeface="Segoe UI" panose="020B0502040204020203" pitchFamily="34" charset="0"/>
                          <a:cs typeface="Segoe UI" panose="020B0502040204020203" pitchFamily="34" charset="0"/>
                        </a:rPr>
                        <a:t>Social Media &amp; Website Links</a:t>
                      </a:r>
                    </a:p>
                  </a:txBody>
                  <a:tcPr anchor="ctr">
                    <a:solidFill>
                      <a:srgbClr val="D9D9D9"/>
                    </a:solidFill>
                  </a:tcPr>
                </a:tc>
                <a:extLst>
                  <a:ext uri="{0D108BD9-81ED-4DB2-BD59-A6C34878D82A}">
                    <a16:rowId xmlns:a16="http://schemas.microsoft.com/office/drawing/2014/main" val="553777443"/>
                  </a:ext>
                </a:extLst>
              </a:tr>
            </a:tbl>
          </a:graphicData>
        </a:graphic>
      </p:graphicFrame>
    </p:spTree>
    <p:extLst>
      <p:ext uri="{BB962C8B-B14F-4D97-AF65-F5344CB8AC3E}">
        <p14:creationId xmlns:p14="http://schemas.microsoft.com/office/powerpoint/2010/main" val="82975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Step 2: </a:t>
            </a:r>
            <a:r>
              <a:rPr lang="en-US" u="sng" dirty="0"/>
              <a:t>Formal</a:t>
            </a:r>
            <a:r>
              <a:rPr lang="en-US" dirty="0"/>
              <a:t> Dispute Resolution Process </a:t>
            </a:r>
          </a:p>
        </p:txBody>
      </p:sp>
      <p:sp>
        <p:nvSpPr>
          <p:cNvPr id="38" name="TextBox 37">
            <a:extLst>
              <a:ext uri="{FF2B5EF4-FFF2-40B4-BE49-F238E27FC236}">
                <a16:creationId xmlns:a16="http://schemas.microsoft.com/office/drawing/2014/main" id="{04129FF6-2EA2-4267-B435-FA4DC1D9018B}"/>
              </a:ext>
            </a:extLst>
          </p:cNvPr>
          <p:cNvSpPr txBox="1"/>
          <p:nvPr/>
        </p:nvSpPr>
        <p:spPr>
          <a:xfrm>
            <a:off x="628650" y="1337610"/>
            <a:ext cx="7772400" cy="584775"/>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You </a:t>
            </a:r>
            <a:r>
              <a:rPr lang="en-US" sz="1600" b="1" i="1" dirty="0">
                <a:latin typeface="Segoe UI" panose="020B0502040204020203" pitchFamily="34" charset="0"/>
                <a:cs typeface="Segoe UI" panose="020B0502040204020203" pitchFamily="34" charset="0"/>
              </a:rPr>
              <a:t>must</a:t>
            </a:r>
            <a:r>
              <a:rPr lang="en-US" sz="1600" i="1" dirty="0">
                <a:latin typeface="Segoe UI" panose="020B0502040204020203" pitchFamily="34" charset="0"/>
                <a:cs typeface="Segoe UI" panose="020B0502040204020203" pitchFamily="34" charset="0"/>
              </a:rPr>
              <a:t> first attempt to resolve your issue through the informal DRP before you can initiate the formal DRP</a:t>
            </a:r>
          </a:p>
        </p:txBody>
      </p:sp>
      <p:sp>
        <p:nvSpPr>
          <p:cNvPr id="13" name="Slide Number Placeholder 10">
            <a:extLst>
              <a:ext uri="{FF2B5EF4-FFF2-40B4-BE49-F238E27FC236}">
                <a16:creationId xmlns:a16="http://schemas.microsoft.com/office/drawing/2014/main" id="{0D99C2D8-6345-468A-9520-EB539D456B1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19</a:t>
            </a:r>
            <a:endParaRPr lang="en-US" dirty="0"/>
          </a:p>
        </p:txBody>
      </p:sp>
      <p:grpSp>
        <p:nvGrpSpPr>
          <p:cNvPr id="110" name="Group 109">
            <a:extLst>
              <a:ext uri="{FF2B5EF4-FFF2-40B4-BE49-F238E27FC236}">
                <a16:creationId xmlns:a16="http://schemas.microsoft.com/office/drawing/2014/main" id="{C66BCEEA-9078-4758-820C-647ABA5E9F2C}"/>
              </a:ext>
            </a:extLst>
          </p:cNvPr>
          <p:cNvGrpSpPr/>
          <p:nvPr/>
        </p:nvGrpSpPr>
        <p:grpSpPr>
          <a:xfrm>
            <a:off x="628650" y="1983979"/>
            <a:ext cx="4464050" cy="4299115"/>
            <a:chOff x="628650" y="2229849"/>
            <a:chExt cx="4464050" cy="4299115"/>
          </a:xfrm>
        </p:grpSpPr>
        <p:grpSp>
          <p:nvGrpSpPr>
            <p:cNvPr id="109" name="Group 108">
              <a:extLst>
                <a:ext uri="{FF2B5EF4-FFF2-40B4-BE49-F238E27FC236}">
                  <a16:creationId xmlns:a16="http://schemas.microsoft.com/office/drawing/2014/main" id="{7C8D1B71-B053-47AA-9E06-4F4BFFB31A2F}"/>
                </a:ext>
              </a:extLst>
            </p:cNvPr>
            <p:cNvGrpSpPr/>
            <p:nvPr/>
          </p:nvGrpSpPr>
          <p:grpSpPr>
            <a:xfrm>
              <a:off x="628650" y="2229849"/>
              <a:ext cx="4432300" cy="830997"/>
              <a:chOff x="628650" y="2229849"/>
              <a:chExt cx="4432300" cy="830997"/>
            </a:xfrm>
          </p:grpSpPr>
          <p:sp>
            <p:nvSpPr>
              <p:cNvPr id="66" name="Rectangle: Rounded Corners 65">
                <a:extLst>
                  <a:ext uri="{FF2B5EF4-FFF2-40B4-BE49-F238E27FC236}">
                    <a16:creationId xmlns:a16="http://schemas.microsoft.com/office/drawing/2014/main" id="{93770390-B845-431B-B266-DA9B361C48CA}"/>
                  </a:ext>
                </a:extLst>
              </p:cNvPr>
              <p:cNvSpPr/>
              <p:nvPr/>
            </p:nvSpPr>
            <p:spPr bwMode="auto">
              <a:xfrm>
                <a:off x="952210" y="2229850"/>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1. Complete the Request Form</a:t>
                </a:r>
              </a:p>
              <a:p>
                <a:pPr lvl="1"/>
                <a:r>
                  <a:rPr lang="en-US" sz="1100" i="1" dirty="0">
                    <a:solidFill>
                      <a:schemeClr val="bg1"/>
                    </a:solidFill>
                    <a:latin typeface="Segoe UI" panose="020B0502040204020203" pitchFamily="34" charset="0"/>
                    <a:cs typeface="Segoe UI" panose="020B0502040204020203" pitchFamily="34" charset="0"/>
                  </a:rPr>
                  <a:t>Complete the Request Form &amp; submit it to the MHO, who will validate the form</a:t>
                </a:r>
              </a:p>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12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33D9076E-CE06-4F81-9326-A5CBB3FF4C5D}"/>
                  </a:ext>
                </a:extLst>
              </p:cNvPr>
              <p:cNvSpPr/>
              <p:nvPr/>
            </p:nvSpPr>
            <p:spPr bwMode="auto">
              <a:xfrm>
                <a:off x="628650" y="2229849"/>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29" name="Graphic 28" descr="Document">
                <a:extLst>
                  <a:ext uri="{FF2B5EF4-FFF2-40B4-BE49-F238E27FC236}">
                    <a16:creationId xmlns:a16="http://schemas.microsoft.com/office/drawing/2014/main" id="{3E30DC1D-CE36-4314-81D3-2B3DB39EFF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693" y="2351667"/>
                <a:ext cx="611150" cy="586249"/>
              </a:xfrm>
              <a:prstGeom prst="rect">
                <a:avLst/>
              </a:prstGeom>
            </p:spPr>
          </p:pic>
        </p:grpSp>
        <p:grpSp>
          <p:nvGrpSpPr>
            <p:cNvPr id="30" name="Group 29">
              <a:extLst>
                <a:ext uri="{FF2B5EF4-FFF2-40B4-BE49-F238E27FC236}">
                  <a16:creationId xmlns:a16="http://schemas.microsoft.com/office/drawing/2014/main" id="{E2F5E50B-5F6A-43F7-BC2E-FF20786092BB}"/>
                </a:ext>
              </a:extLst>
            </p:cNvPr>
            <p:cNvGrpSpPr/>
            <p:nvPr/>
          </p:nvGrpSpPr>
          <p:grpSpPr>
            <a:xfrm>
              <a:off x="628650" y="3092045"/>
              <a:ext cx="4432300" cy="830997"/>
              <a:chOff x="628650" y="3092045"/>
              <a:chExt cx="4432300" cy="830997"/>
            </a:xfrm>
          </p:grpSpPr>
          <p:sp>
            <p:nvSpPr>
              <p:cNvPr id="83" name="Rectangle: Rounded Corners 82">
                <a:extLst>
                  <a:ext uri="{FF2B5EF4-FFF2-40B4-BE49-F238E27FC236}">
                    <a16:creationId xmlns:a16="http://schemas.microsoft.com/office/drawing/2014/main" id="{ABED19B9-3DE9-414E-AF4A-1E2B757DBD7D}"/>
                  </a:ext>
                </a:extLst>
              </p:cNvPr>
              <p:cNvSpPr/>
              <p:nvPr/>
            </p:nvSpPr>
            <p:spPr bwMode="auto">
              <a:xfrm>
                <a:off x="952210" y="3092046"/>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2. Participate in the Inspection</a:t>
                </a:r>
              </a:p>
              <a:p>
                <a:pPr lvl="1"/>
                <a:r>
                  <a:rPr lang="en-US" sz="1100" i="1" dirty="0">
                    <a:solidFill>
                      <a:schemeClr val="bg1"/>
                    </a:solidFill>
                    <a:latin typeface="Segoe UI" panose="020B0502040204020203" pitchFamily="34" charset="0"/>
                    <a:cs typeface="Segoe UI" panose="020B0502040204020203" pitchFamily="34" charset="0"/>
                  </a:rPr>
                  <a:t>If your issue is an unresolved property concern, the MHO will schedule an inspection with you &amp; your PPV Partner</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200" b="1" i="0" u="none" strike="noStrike" cap="none" normalizeH="0" baseline="0" dirty="0">
                  <a:ln>
                    <a:noFill/>
                  </a:ln>
                  <a:solidFill>
                    <a:schemeClr val="bg1"/>
                  </a:solidFill>
                  <a:effectLst/>
                  <a:latin typeface="Arial" charset="0"/>
                  <a:cs typeface="Arial" charset="0"/>
                </a:endParaRPr>
              </a:p>
            </p:txBody>
          </p:sp>
          <p:sp>
            <p:nvSpPr>
              <p:cNvPr id="84" name="Oval 83">
                <a:extLst>
                  <a:ext uri="{FF2B5EF4-FFF2-40B4-BE49-F238E27FC236}">
                    <a16:creationId xmlns:a16="http://schemas.microsoft.com/office/drawing/2014/main" id="{679BB116-B5D7-452C-9293-578572A3B5DB}"/>
                  </a:ext>
                </a:extLst>
              </p:cNvPr>
              <p:cNvSpPr/>
              <p:nvPr/>
            </p:nvSpPr>
            <p:spPr bwMode="auto">
              <a:xfrm>
                <a:off x="628650" y="3092045"/>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98" name="Graphic 97" descr="Flashlight">
                <a:extLst>
                  <a:ext uri="{FF2B5EF4-FFF2-40B4-BE49-F238E27FC236}">
                    <a16:creationId xmlns:a16="http://schemas.microsoft.com/office/drawing/2014/main" id="{79293093-0548-4F2F-8EB1-8E80738935E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7731" y="3171168"/>
                <a:ext cx="701073" cy="701073"/>
              </a:xfrm>
              <a:prstGeom prst="rect">
                <a:avLst/>
              </a:prstGeom>
            </p:spPr>
          </p:pic>
        </p:grpSp>
        <p:grpSp>
          <p:nvGrpSpPr>
            <p:cNvPr id="23" name="Group 22">
              <a:extLst>
                <a:ext uri="{FF2B5EF4-FFF2-40B4-BE49-F238E27FC236}">
                  <a16:creationId xmlns:a16="http://schemas.microsoft.com/office/drawing/2014/main" id="{B4B8EC18-363A-4D81-B3FC-365DFFFDD145}"/>
                </a:ext>
              </a:extLst>
            </p:cNvPr>
            <p:cNvGrpSpPr/>
            <p:nvPr/>
          </p:nvGrpSpPr>
          <p:grpSpPr>
            <a:xfrm>
              <a:off x="628650" y="3962091"/>
              <a:ext cx="4432300" cy="830997"/>
              <a:chOff x="628650" y="3962091"/>
              <a:chExt cx="4432300" cy="830997"/>
            </a:xfrm>
          </p:grpSpPr>
          <p:sp>
            <p:nvSpPr>
              <p:cNvPr id="85" name="Rectangle: Rounded Corners 84">
                <a:extLst>
                  <a:ext uri="{FF2B5EF4-FFF2-40B4-BE49-F238E27FC236}">
                    <a16:creationId xmlns:a16="http://schemas.microsoft.com/office/drawing/2014/main" id="{767E7BF5-2FB6-422A-8158-E95A47073C57}"/>
                  </a:ext>
                </a:extLst>
              </p:cNvPr>
              <p:cNvSpPr/>
              <p:nvPr/>
            </p:nvSpPr>
            <p:spPr bwMode="auto">
              <a:xfrm>
                <a:off x="952210" y="3962092"/>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3. Cooperate with the Investigation</a:t>
                </a:r>
              </a:p>
              <a:p>
                <a:pPr lvl="1"/>
                <a:r>
                  <a:rPr lang="en-US" sz="1100" i="1" dirty="0">
                    <a:solidFill>
                      <a:schemeClr val="bg1"/>
                    </a:solidFill>
                    <a:latin typeface="Segoe UI" panose="020B0502040204020203" pitchFamily="34" charset="0"/>
                    <a:cs typeface="Segoe UI" panose="020B0502040204020203" pitchFamily="34" charset="0"/>
                  </a:rPr>
                  <a:t>The Independent Investigator will review all records &amp; conduct interviews as necessary</a:t>
                </a:r>
              </a:p>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1200" b="1" i="0" u="none" strike="noStrike" cap="none" normalizeH="0" baseline="0" dirty="0">
                  <a:ln>
                    <a:noFill/>
                  </a:ln>
                  <a:solidFill>
                    <a:schemeClr val="tx1"/>
                  </a:solidFill>
                  <a:effectLst/>
                  <a:latin typeface="Arial" charset="0"/>
                  <a:cs typeface="Arial" charset="0"/>
                </a:endParaRPr>
              </a:p>
            </p:txBody>
          </p:sp>
          <p:sp>
            <p:nvSpPr>
              <p:cNvPr id="86" name="Oval 85">
                <a:extLst>
                  <a:ext uri="{FF2B5EF4-FFF2-40B4-BE49-F238E27FC236}">
                    <a16:creationId xmlns:a16="http://schemas.microsoft.com/office/drawing/2014/main" id="{B0D016A1-3600-4B38-9F7A-5B668508E2D5}"/>
                  </a:ext>
                </a:extLst>
              </p:cNvPr>
              <p:cNvSpPr/>
              <p:nvPr/>
            </p:nvSpPr>
            <p:spPr bwMode="auto">
              <a:xfrm>
                <a:off x="628650" y="3962091"/>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99" name="Graphic 98" descr="Detective">
                <a:extLst>
                  <a:ext uri="{FF2B5EF4-FFF2-40B4-BE49-F238E27FC236}">
                    <a16:creationId xmlns:a16="http://schemas.microsoft.com/office/drawing/2014/main" id="{CBC55AE8-1C42-4A54-87E9-F2196B2A63F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618" y="4064799"/>
                <a:ext cx="705186" cy="705186"/>
              </a:xfrm>
              <a:prstGeom prst="rect">
                <a:avLst/>
              </a:prstGeom>
            </p:spPr>
          </p:pic>
        </p:grpSp>
        <p:grpSp>
          <p:nvGrpSpPr>
            <p:cNvPr id="22" name="Group 21">
              <a:extLst>
                <a:ext uri="{FF2B5EF4-FFF2-40B4-BE49-F238E27FC236}">
                  <a16:creationId xmlns:a16="http://schemas.microsoft.com/office/drawing/2014/main" id="{942757F8-A540-48D2-BD45-B8B784C2172A}"/>
                </a:ext>
              </a:extLst>
            </p:cNvPr>
            <p:cNvGrpSpPr/>
            <p:nvPr/>
          </p:nvGrpSpPr>
          <p:grpSpPr>
            <a:xfrm>
              <a:off x="660400" y="4830277"/>
              <a:ext cx="4432300" cy="830997"/>
              <a:chOff x="660400" y="4830277"/>
              <a:chExt cx="4432300" cy="830997"/>
            </a:xfrm>
          </p:grpSpPr>
          <p:sp>
            <p:nvSpPr>
              <p:cNvPr id="87" name="Rectangle: Rounded Corners 86">
                <a:extLst>
                  <a:ext uri="{FF2B5EF4-FFF2-40B4-BE49-F238E27FC236}">
                    <a16:creationId xmlns:a16="http://schemas.microsoft.com/office/drawing/2014/main" id="{20D935DF-7BC9-49AF-BDE6-7ED8B69F7FD4}"/>
                  </a:ext>
                </a:extLst>
              </p:cNvPr>
              <p:cNvSpPr/>
              <p:nvPr/>
            </p:nvSpPr>
            <p:spPr bwMode="auto">
              <a:xfrm>
                <a:off x="983960" y="4830278"/>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4. Recommended Action Issued</a:t>
                </a:r>
              </a:p>
              <a:p>
                <a:pPr lvl="1"/>
                <a:r>
                  <a:rPr lang="en-US" sz="1100" i="1" dirty="0">
                    <a:solidFill>
                      <a:schemeClr val="bg1"/>
                    </a:solidFill>
                    <a:latin typeface="Segoe UI" panose="020B0502040204020203" pitchFamily="34" charset="0"/>
                    <a:cs typeface="Segoe UI" panose="020B0502040204020203" pitchFamily="34" charset="0"/>
                  </a:rPr>
                  <a:t>Send recommendation to Regional Commander. If you disagree with the Commander’s recommendation, submit a rebuttal</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100" b="1" i="0" u="none" strike="noStrike" cap="none" normalizeH="0" baseline="0" dirty="0">
                  <a:ln>
                    <a:noFill/>
                  </a:ln>
                  <a:solidFill>
                    <a:schemeClr val="bg1"/>
                  </a:solidFill>
                  <a:effectLst/>
                  <a:latin typeface="Arial" charset="0"/>
                  <a:cs typeface="Arial" charset="0"/>
                </a:endParaRPr>
              </a:p>
            </p:txBody>
          </p:sp>
          <p:sp>
            <p:nvSpPr>
              <p:cNvPr id="88" name="Oval 87">
                <a:extLst>
                  <a:ext uri="{FF2B5EF4-FFF2-40B4-BE49-F238E27FC236}">
                    <a16:creationId xmlns:a16="http://schemas.microsoft.com/office/drawing/2014/main" id="{C45820AA-3A69-490F-B4E5-8D5A7DFE8BA1}"/>
                  </a:ext>
                </a:extLst>
              </p:cNvPr>
              <p:cNvSpPr/>
              <p:nvPr/>
            </p:nvSpPr>
            <p:spPr bwMode="auto">
              <a:xfrm>
                <a:off x="660400" y="4830277"/>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100" name="Graphic 99" descr="Pencil">
                <a:extLst>
                  <a:ext uri="{FF2B5EF4-FFF2-40B4-BE49-F238E27FC236}">
                    <a16:creationId xmlns:a16="http://schemas.microsoft.com/office/drawing/2014/main" id="{5D16251C-ED60-4744-BC42-0CB31304F91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693" y="4895794"/>
                <a:ext cx="638667" cy="638667"/>
              </a:xfrm>
              <a:prstGeom prst="rect">
                <a:avLst/>
              </a:prstGeom>
            </p:spPr>
          </p:pic>
        </p:grpSp>
        <p:grpSp>
          <p:nvGrpSpPr>
            <p:cNvPr id="12" name="Group 11">
              <a:extLst>
                <a:ext uri="{FF2B5EF4-FFF2-40B4-BE49-F238E27FC236}">
                  <a16:creationId xmlns:a16="http://schemas.microsoft.com/office/drawing/2014/main" id="{BBC39131-5AE1-462C-AA7C-DA0589BD5BB1}"/>
                </a:ext>
              </a:extLst>
            </p:cNvPr>
            <p:cNvGrpSpPr/>
            <p:nvPr/>
          </p:nvGrpSpPr>
          <p:grpSpPr>
            <a:xfrm>
              <a:off x="660400" y="5697967"/>
              <a:ext cx="4432300" cy="830997"/>
              <a:chOff x="660400" y="5697967"/>
              <a:chExt cx="4432300" cy="830997"/>
            </a:xfrm>
          </p:grpSpPr>
          <p:sp>
            <p:nvSpPr>
              <p:cNvPr id="89" name="Rectangle: Rounded Corners 88">
                <a:extLst>
                  <a:ext uri="{FF2B5EF4-FFF2-40B4-BE49-F238E27FC236}">
                    <a16:creationId xmlns:a16="http://schemas.microsoft.com/office/drawing/2014/main" id="{3092E832-284A-4AE3-8191-2152E35B9CC0}"/>
                  </a:ext>
                </a:extLst>
              </p:cNvPr>
              <p:cNvSpPr/>
              <p:nvPr/>
            </p:nvSpPr>
            <p:spPr bwMode="auto">
              <a:xfrm>
                <a:off x="983960" y="5697968"/>
                <a:ext cx="4108740"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5. Final Decision Issued</a:t>
                </a:r>
              </a:p>
              <a:p>
                <a:pPr lvl="1"/>
                <a:r>
                  <a:rPr lang="en-US" sz="1100" i="1" dirty="0">
                    <a:solidFill>
                      <a:schemeClr val="bg1"/>
                    </a:solidFill>
                    <a:latin typeface="Segoe UI" panose="020B0502040204020203" pitchFamily="34" charset="0"/>
                    <a:cs typeface="Segoe UI" panose="020B0502040204020203" pitchFamily="34" charset="0"/>
                  </a:rPr>
                  <a:t>Regional Commander will consider your rebuttal &amp; provide you a final decision on the dispute</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100" b="1" i="0" u="none" strike="noStrike" cap="none" normalizeH="0" baseline="0" dirty="0">
                  <a:ln>
                    <a:noFill/>
                  </a:ln>
                  <a:solidFill>
                    <a:schemeClr val="bg1"/>
                  </a:solidFill>
                  <a:effectLst/>
                  <a:latin typeface="Arial" charset="0"/>
                  <a:cs typeface="Arial" charset="0"/>
                </a:endParaRPr>
              </a:p>
            </p:txBody>
          </p:sp>
          <p:sp>
            <p:nvSpPr>
              <p:cNvPr id="90" name="Oval 89">
                <a:extLst>
                  <a:ext uri="{FF2B5EF4-FFF2-40B4-BE49-F238E27FC236}">
                    <a16:creationId xmlns:a16="http://schemas.microsoft.com/office/drawing/2014/main" id="{CD24ACA3-C5E1-45E4-8A8A-CA23392F4FE6}"/>
                  </a:ext>
                </a:extLst>
              </p:cNvPr>
              <p:cNvSpPr/>
              <p:nvPr/>
            </p:nvSpPr>
            <p:spPr bwMode="auto">
              <a:xfrm>
                <a:off x="660400" y="5697967"/>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pic>
            <p:nvPicPr>
              <p:cNvPr id="101" name="Graphic 100" descr="Handshake">
                <a:extLst>
                  <a:ext uri="{FF2B5EF4-FFF2-40B4-BE49-F238E27FC236}">
                    <a16:creationId xmlns:a16="http://schemas.microsoft.com/office/drawing/2014/main" id="{79A1B4BC-12CB-4C95-BF15-0BC437EA444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3618" y="5775931"/>
                <a:ext cx="753032" cy="753032"/>
              </a:xfrm>
              <a:prstGeom prst="rect">
                <a:avLst/>
              </a:prstGeom>
            </p:spPr>
          </p:pic>
        </p:grpSp>
      </p:grpSp>
      <p:pic>
        <p:nvPicPr>
          <p:cNvPr id="102" name="Picture 101">
            <a:extLst>
              <a:ext uri="{FF2B5EF4-FFF2-40B4-BE49-F238E27FC236}">
                <a16:creationId xmlns:a16="http://schemas.microsoft.com/office/drawing/2014/main" id="{E5EE191F-4A89-4014-A44A-C24290DAF18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451" r="719" b="22980"/>
          <a:stretch/>
        </p:blipFill>
        <p:spPr>
          <a:xfrm>
            <a:off x="5746886" y="3023177"/>
            <a:ext cx="2624421" cy="2938433"/>
          </a:xfrm>
          <a:prstGeom prst="rect">
            <a:avLst/>
          </a:prstGeom>
          <a:ln>
            <a:solidFill>
              <a:schemeClr val="tx1"/>
            </a:solidFill>
          </a:ln>
        </p:spPr>
      </p:pic>
      <p:grpSp>
        <p:nvGrpSpPr>
          <p:cNvPr id="111" name="Group 110">
            <a:extLst>
              <a:ext uri="{FF2B5EF4-FFF2-40B4-BE49-F238E27FC236}">
                <a16:creationId xmlns:a16="http://schemas.microsoft.com/office/drawing/2014/main" id="{B8BF9CEF-21B5-4D9F-94C7-B484309E6955}"/>
              </a:ext>
            </a:extLst>
          </p:cNvPr>
          <p:cNvGrpSpPr/>
          <p:nvPr/>
        </p:nvGrpSpPr>
        <p:grpSpPr>
          <a:xfrm>
            <a:off x="5477900" y="1918169"/>
            <a:ext cx="3333932" cy="961503"/>
            <a:chOff x="5477900" y="2268297"/>
            <a:chExt cx="3333932" cy="961503"/>
          </a:xfrm>
        </p:grpSpPr>
        <p:sp>
          <p:nvSpPr>
            <p:cNvPr id="27" name="TextBox 26">
              <a:extLst>
                <a:ext uri="{FF2B5EF4-FFF2-40B4-BE49-F238E27FC236}">
                  <a16:creationId xmlns:a16="http://schemas.microsoft.com/office/drawing/2014/main" id="{53ED702B-206F-4B05-85F6-A7718F852BAE}"/>
                </a:ext>
              </a:extLst>
            </p:cNvPr>
            <p:cNvSpPr txBox="1"/>
            <p:nvPr/>
          </p:nvSpPr>
          <p:spPr>
            <a:xfrm>
              <a:off x="5477900" y="2583469"/>
              <a:ext cx="3333931" cy="646331"/>
            </a:xfrm>
            <a:prstGeom prst="rect">
              <a:avLst/>
            </a:prstGeom>
            <a:noFill/>
          </p:spPr>
          <p:txBody>
            <a:bodyPr wrap="square" rtlCol="0">
              <a:spAutoFit/>
            </a:bodyPr>
            <a:lstStyle/>
            <a:p>
              <a:r>
                <a:rPr lang="en-US" sz="1200" dirty="0">
                  <a:latin typeface="Segoe UI" panose="020B0502040204020203" pitchFamily="34" charset="0"/>
                  <a:cs typeface="Segoe UI" panose="020B0502040204020203" pitchFamily="34" charset="0"/>
                </a:rPr>
                <a:t>You can obtain the Request Form from your MHO. You must fill out the form in its entirety. The MHO will determine your eligibility</a:t>
              </a:r>
              <a:endParaRPr lang="en-US" sz="1200" i="1" dirty="0">
                <a:latin typeface="Segoe UI" panose="020B0502040204020203" pitchFamily="34" charset="0"/>
                <a:cs typeface="Segoe UI" panose="020B0502040204020203" pitchFamily="34" charset="0"/>
              </a:endParaRPr>
            </a:p>
          </p:txBody>
        </p:sp>
        <p:sp>
          <p:nvSpPr>
            <p:cNvPr id="106" name="TextBox 105">
              <a:extLst>
                <a:ext uri="{FF2B5EF4-FFF2-40B4-BE49-F238E27FC236}">
                  <a16:creationId xmlns:a16="http://schemas.microsoft.com/office/drawing/2014/main" id="{9C117983-B8E4-4891-8DFD-1E149D0F118B}"/>
                </a:ext>
              </a:extLst>
            </p:cNvPr>
            <p:cNvSpPr txBox="1"/>
            <p:nvPr/>
          </p:nvSpPr>
          <p:spPr>
            <a:xfrm>
              <a:off x="5539715" y="2268297"/>
              <a:ext cx="3272117" cy="338554"/>
            </a:xfrm>
            <a:prstGeom prst="rect">
              <a:avLst/>
            </a:prstGeom>
            <a:noFill/>
          </p:spPr>
          <p:txBody>
            <a:bodyPr wrap="square" rtlCol="0">
              <a:spAutoFit/>
            </a:bodyPr>
            <a:lstStyle/>
            <a:p>
              <a:pPr lvl="0">
                <a:defRPr/>
              </a:pPr>
              <a:r>
                <a:rPr lang="en-US" sz="1600" b="1" i="1" dirty="0">
                  <a:latin typeface="Segoe UI" panose="020B0502040204020203" pitchFamily="34" charset="0"/>
                  <a:cs typeface="Segoe UI" panose="020B0502040204020203" pitchFamily="34" charset="0"/>
                </a:rPr>
                <a:t>Completing the Request Form</a:t>
              </a:r>
            </a:p>
          </p:txBody>
        </p:sp>
      </p:grpSp>
      <p:sp>
        <p:nvSpPr>
          <p:cNvPr id="108" name="TextBox 107">
            <a:extLst>
              <a:ext uri="{FF2B5EF4-FFF2-40B4-BE49-F238E27FC236}">
                <a16:creationId xmlns:a16="http://schemas.microsoft.com/office/drawing/2014/main" id="{B969FE14-98F2-4192-8E2A-F2461B44DD90}"/>
              </a:ext>
            </a:extLst>
          </p:cNvPr>
          <p:cNvSpPr txBox="1"/>
          <p:nvPr/>
        </p:nvSpPr>
        <p:spPr>
          <a:xfrm>
            <a:off x="5183516" y="6052260"/>
            <a:ext cx="3751160" cy="461665"/>
          </a:xfrm>
          <a:prstGeom prst="rect">
            <a:avLst/>
          </a:prstGeom>
          <a:noFill/>
        </p:spPr>
        <p:txBody>
          <a:bodyPr wrap="square">
            <a:spAutoFit/>
          </a:bodyPr>
          <a:lstStyle/>
          <a:p>
            <a:pPr algn="ctr">
              <a:defRPr/>
            </a:pPr>
            <a:r>
              <a:rPr lang="en-US" sz="1200" i="1" dirty="0">
                <a:latin typeface="Segoe UI" panose="020B0502040204020203" pitchFamily="34" charset="0"/>
                <a:cs typeface="Segoe UI" panose="020B0502040204020203" pitchFamily="34" charset="0"/>
              </a:rPr>
              <a:t>To explore the DRP further, please visit the Marine Corps MHO Website (</a:t>
            </a:r>
            <a:r>
              <a:rPr lang="en-US" sz="1200" i="1" dirty="0">
                <a:latin typeface="Segoe UI" panose="020B0502040204020203" pitchFamily="34" charset="0"/>
                <a:cs typeface="Segoe UI" panose="020B0502040204020203" pitchFamily="34" charset="0"/>
                <a:hlinkClick r:id="rId13">
                  <a:extLst>
                    <a:ext uri="{A12FA001-AC4F-418D-AE19-62706E023703}">
                      <ahyp:hlinkClr xmlns:ahyp="http://schemas.microsoft.com/office/drawing/2018/hyperlinkcolor" val="tx"/>
                    </a:ext>
                  </a:extLst>
                </a:hlinkClick>
              </a:rPr>
              <a:t>https://bit.ly/3n2zyGe</a:t>
            </a:r>
            <a:r>
              <a:rPr lang="en-US" sz="1200" i="1"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70366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Valued Feedback</a:t>
            </a:r>
          </a:p>
        </p:txBody>
      </p:sp>
      <p:sp>
        <p:nvSpPr>
          <p:cNvPr id="38" name="TextBox 37">
            <a:extLst>
              <a:ext uri="{FF2B5EF4-FFF2-40B4-BE49-F238E27FC236}">
                <a16:creationId xmlns:a16="http://schemas.microsoft.com/office/drawing/2014/main" id="{04129FF6-2EA2-4267-B435-FA4DC1D9018B}"/>
              </a:ext>
            </a:extLst>
          </p:cNvPr>
          <p:cNvSpPr txBox="1"/>
          <p:nvPr/>
        </p:nvSpPr>
        <p:spPr>
          <a:xfrm>
            <a:off x="628650" y="1337198"/>
            <a:ext cx="7772400" cy="1323439"/>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Your feedback is very important to us. SatisFacts surveys help us identify where we can improve our services &amp; take decisive steps towards better meeting our residents’ needs. It also allows us to recognize our exceptional performers. Additionally, SatisFacts surveys are reviewed by the MHO, Naval Facilities Engineering Systems Command (NAVFAC), &amp; Marine Corps Installations Command (MCICOM).</a:t>
            </a:r>
          </a:p>
        </p:txBody>
      </p:sp>
      <p:sp>
        <p:nvSpPr>
          <p:cNvPr id="13" name="Slide Number Placeholder 10">
            <a:extLst>
              <a:ext uri="{FF2B5EF4-FFF2-40B4-BE49-F238E27FC236}">
                <a16:creationId xmlns:a16="http://schemas.microsoft.com/office/drawing/2014/main" id="{0D99C2D8-6345-468A-9520-EB539D456B1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20</a:t>
            </a:r>
            <a:endParaRPr lang="en-US" dirty="0"/>
          </a:p>
        </p:txBody>
      </p:sp>
      <p:grpSp>
        <p:nvGrpSpPr>
          <p:cNvPr id="2" name="Group 1">
            <a:extLst>
              <a:ext uri="{FF2B5EF4-FFF2-40B4-BE49-F238E27FC236}">
                <a16:creationId xmlns:a16="http://schemas.microsoft.com/office/drawing/2014/main" id="{AB423C75-C43C-081E-5CF8-687577ACD286}"/>
              </a:ext>
            </a:extLst>
          </p:cNvPr>
          <p:cNvGrpSpPr/>
          <p:nvPr/>
        </p:nvGrpSpPr>
        <p:grpSpPr>
          <a:xfrm>
            <a:off x="1385661" y="3560147"/>
            <a:ext cx="6258376" cy="2626374"/>
            <a:chOff x="2135857" y="3261005"/>
            <a:chExt cx="6152474" cy="2626374"/>
          </a:xfrm>
        </p:grpSpPr>
        <p:grpSp>
          <p:nvGrpSpPr>
            <p:cNvPr id="110" name="Group 109">
              <a:extLst>
                <a:ext uri="{FF2B5EF4-FFF2-40B4-BE49-F238E27FC236}">
                  <a16:creationId xmlns:a16="http://schemas.microsoft.com/office/drawing/2014/main" id="{C66BCEEA-9078-4758-820C-647ABA5E9F2C}"/>
                </a:ext>
              </a:extLst>
            </p:cNvPr>
            <p:cNvGrpSpPr/>
            <p:nvPr/>
          </p:nvGrpSpPr>
          <p:grpSpPr>
            <a:xfrm>
              <a:off x="2135857" y="3261005"/>
              <a:ext cx="6152474" cy="2626374"/>
              <a:chOff x="628650" y="2202417"/>
              <a:chExt cx="6152474" cy="2626374"/>
            </a:xfrm>
          </p:grpSpPr>
          <p:grpSp>
            <p:nvGrpSpPr>
              <p:cNvPr id="109" name="Group 108">
                <a:extLst>
                  <a:ext uri="{FF2B5EF4-FFF2-40B4-BE49-F238E27FC236}">
                    <a16:creationId xmlns:a16="http://schemas.microsoft.com/office/drawing/2014/main" id="{7C8D1B71-B053-47AA-9E06-4F4BFFB31A2F}"/>
                  </a:ext>
                </a:extLst>
              </p:cNvPr>
              <p:cNvGrpSpPr/>
              <p:nvPr/>
            </p:nvGrpSpPr>
            <p:grpSpPr>
              <a:xfrm>
                <a:off x="628650" y="2202417"/>
                <a:ext cx="6152474" cy="832268"/>
                <a:chOff x="628650" y="2202417"/>
                <a:chExt cx="6152474" cy="832268"/>
              </a:xfrm>
            </p:grpSpPr>
            <p:sp>
              <p:nvSpPr>
                <p:cNvPr id="66" name="Rectangle: Rounded Corners 65">
                  <a:extLst>
                    <a:ext uri="{FF2B5EF4-FFF2-40B4-BE49-F238E27FC236}">
                      <a16:creationId xmlns:a16="http://schemas.microsoft.com/office/drawing/2014/main" id="{93770390-B845-431B-B266-DA9B361C48CA}"/>
                    </a:ext>
                  </a:extLst>
                </p:cNvPr>
                <p:cNvSpPr/>
                <p:nvPr/>
              </p:nvSpPr>
              <p:spPr bwMode="auto">
                <a:xfrm>
                  <a:off x="934468" y="2203690"/>
                  <a:ext cx="5846656"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1. Move-in SatisFacts Survey</a:t>
                  </a:r>
                </a:p>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r>
                    <a:rPr lang="en-US" sz="1200" i="1" dirty="0">
                      <a:solidFill>
                        <a:schemeClr val="bg1"/>
                      </a:solidFill>
                      <a:latin typeface="Segoe UI" panose="020B0502040204020203" pitchFamily="34" charset="0"/>
                      <a:cs typeface="Segoe UI" panose="020B0502040204020203" pitchFamily="34" charset="0"/>
                    </a:rPr>
                    <a:t>You should receive this email survey a couple days after move-in. Assesses if our resident’s expectations are being met from the start.   </a:t>
                  </a:r>
                  <a:endParaRPr kumimoji="0" lang="en-US" sz="1200" b="1" i="0" u="none" strike="noStrike" cap="none" normalizeH="0" baseline="0" dirty="0">
                    <a:ln>
                      <a:noFill/>
                    </a:ln>
                    <a:solidFill>
                      <a:schemeClr val="tx1"/>
                    </a:solidFill>
                    <a:effectLst/>
                    <a:latin typeface="Arial" charset="0"/>
                    <a:cs typeface="Arial" charset="0"/>
                  </a:endParaRPr>
                </a:p>
              </p:txBody>
            </p:sp>
            <p:sp>
              <p:nvSpPr>
                <p:cNvPr id="26" name="Oval 25">
                  <a:extLst>
                    <a:ext uri="{FF2B5EF4-FFF2-40B4-BE49-F238E27FC236}">
                      <a16:creationId xmlns:a16="http://schemas.microsoft.com/office/drawing/2014/main" id="{33D9076E-CE06-4F81-9326-A5CBB3FF4C5D}"/>
                    </a:ext>
                  </a:extLst>
                </p:cNvPr>
                <p:cNvSpPr/>
                <p:nvPr/>
              </p:nvSpPr>
              <p:spPr bwMode="auto">
                <a:xfrm>
                  <a:off x="628650" y="2202417"/>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grpSp>
            <p:nvGrpSpPr>
              <p:cNvPr id="30" name="Group 29">
                <a:extLst>
                  <a:ext uri="{FF2B5EF4-FFF2-40B4-BE49-F238E27FC236}">
                    <a16:creationId xmlns:a16="http://schemas.microsoft.com/office/drawing/2014/main" id="{E2F5E50B-5F6A-43F7-BC2E-FF20786092BB}"/>
                  </a:ext>
                </a:extLst>
              </p:cNvPr>
              <p:cNvGrpSpPr/>
              <p:nvPr/>
            </p:nvGrpSpPr>
            <p:grpSpPr>
              <a:xfrm>
                <a:off x="628650" y="3092045"/>
                <a:ext cx="6140782" cy="830997"/>
                <a:chOff x="628650" y="3092045"/>
                <a:chExt cx="6140782" cy="830997"/>
              </a:xfrm>
            </p:grpSpPr>
            <p:sp>
              <p:nvSpPr>
                <p:cNvPr id="83" name="Rectangle: Rounded Corners 82">
                  <a:extLst>
                    <a:ext uri="{FF2B5EF4-FFF2-40B4-BE49-F238E27FC236}">
                      <a16:creationId xmlns:a16="http://schemas.microsoft.com/office/drawing/2014/main" id="{ABED19B9-3DE9-414E-AF4A-1E2B757DBD7D}"/>
                    </a:ext>
                  </a:extLst>
                </p:cNvPr>
                <p:cNvSpPr/>
                <p:nvPr/>
              </p:nvSpPr>
              <p:spPr bwMode="auto">
                <a:xfrm>
                  <a:off x="952209" y="3092046"/>
                  <a:ext cx="5817223"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2. Move-out SatisFacts Survey</a:t>
                  </a:r>
                </a:p>
                <a:p>
                  <a:pPr lvl="1" eaLnBrk="0" fontAlgn="base" hangingPunct="0">
                    <a:lnSpc>
                      <a:spcPct val="80000"/>
                    </a:lnSpc>
                    <a:spcBef>
                      <a:spcPct val="20000"/>
                    </a:spcBef>
                    <a:spcAft>
                      <a:spcPct val="0"/>
                    </a:spcAft>
                    <a:buClr>
                      <a:srgbClr val="FF0000"/>
                    </a:buClr>
                  </a:pPr>
                  <a:r>
                    <a:rPr lang="en-US" sz="1200" i="1" dirty="0">
                      <a:solidFill>
                        <a:schemeClr val="bg1"/>
                      </a:solidFill>
                      <a:latin typeface="Segoe UI" panose="020B0502040204020203" pitchFamily="34" charset="0"/>
                      <a:cs typeface="Segoe UI" panose="020B0502040204020203" pitchFamily="34" charset="0"/>
                    </a:rPr>
                    <a:t>Expect this survey shortly after submitting your Notice of Intent to Vacate. Captures our resident’s overall experience living in our communities.</a:t>
                  </a:r>
                  <a:endParaRPr kumimoji="0" lang="en-US" sz="1200" b="1" i="0" u="none" strike="noStrike" cap="none" normalizeH="0" baseline="0" dirty="0">
                    <a:ln>
                      <a:noFill/>
                    </a:ln>
                    <a:solidFill>
                      <a:schemeClr val="bg1"/>
                    </a:solidFill>
                    <a:effectLst/>
                    <a:latin typeface="Arial" charset="0"/>
                    <a:cs typeface="Arial" charset="0"/>
                  </a:endParaRPr>
                </a:p>
              </p:txBody>
            </p:sp>
            <p:sp>
              <p:nvSpPr>
                <p:cNvPr id="84" name="Oval 83">
                  <a:extLst>
                    <a:ext uri="{FF2B5EF4-FFF2-40B4-BE49-F238E27FC236}">
                      <a16:creationId xmlns:a16="http://schemas.microsoft.com/office/drawing/2014/main" id="{679BB116-B5D7-452C-9293-578572A3B5DB}"/>
                    </a:ext>
                  </a:extLst>
                </p:cNvPr>
                <p:cNvSpPr/>
                <p:nvPr/>
              </p:nvSpPr>
              <p:spPr bwMode="auto">
                <a:xfrm>
                  <a:off x="628650" y="3092045"/>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grpSp>
            <p:nvGrpSpPr>
              <p:cNvPr id="22" name="Group 21">
                <a:extLst>
                  <a:ext uri="{FF2B5EF4-FFF2-40B4-BE49-F238E27FC236}">
                    <a16:creationId xmlns:a16="http://schemas.microsoft.com/office/drawing/2014/main" id="{942757F8-A540-48D2-BD45-B8B784C2172A}"/>
                  </a:ext>
                </a:extLst>
              </p:cNvPr>
              <p:cNvGrpSpPr/>
              <p:nvPr/>
            </p:nvGrpSpPr>
            <p:grpSpPr>
              <a:xfrm>
                <a:off x="660399" y="3997512"/>
                <a:ext cx="6109034" cy="831279"/>
                <a:chOff x="660399" y="3997512"/>
                <a:chExt cx="6109034" cy="831279"/>
              </a:xfrm>
            </p:grpSpPr>
            <p:sp>
              <p:nvSpPr>
                <p:cNvPr id="87" name="Rectangle: Rounded Corners 86">
                  <a:extLst>
                    <a:ext uri="{FF2B5EF4-FFF2-40B4-BE49-F238E27FC236}">
                      <a16:creationId xmlns:a16="http://schemas.microsoft.com/office/drawing/2014/main" id="{20D935DF-7BC9-49AF-BDE6-7ED8B69F7FD4}"/>
                    </a:ext>
                  </a:extLst>
                </p:cNvPr>
                <p:cNvSpPr/>
                <p:nvPr/>
              </p:nvSpPr>
              <p:spPr bwMode="auto">
                <a:xfrm>
                  <a:off x="983960" y="3997796"/>
                  <a:ext cx="5785473" cy="830995"/>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r>
                    <a:rPr lang="en-US" sz="1400" b="1" dirty="0">
                      <a:solidFill>
                        <a:schemeClr val="bg1"/>
                      </a:solidFill>
                      <a:latin typeface="Segoe UI" panose="020B0502040204020203" pitchFamily="34" charset="0"/>
                      <a:cs typeface="Segoe UI" panose="020B0502040204020203" pitchFamily="34" charset="0"/>
                    </a:rPr>
                    <a:t>3. Completed Work Order SatisFacts Survey</a:t>
                  </a:r>
                </a:p>
                <a:p>
                  <a:pPr lvl="1"/>
                  <a:r>
                    <a:rPr lang="en-US" sz="1200" i="1" dirty="0">
                      <a:solidFill>
                        <a:schemeClr val="bg1"/>
                      </a:solidFill>
                      <a:latin typeface="Segoe UI" panose="020B0502040204020203" pitchFamily="34" charset="0"/>
                      <a:cs typeface="Segoe UI" panose="020B0502040204020203" pitchFamily="34" charset="0"/>
                    </a:rPr>
                    <a:t>Received the day after a work order is completed. Assesses efficiency in resolving reported issues. </a:t>
                  </a:r>
                </a:p>
                <a:p>
                  <a:pPr marL="914400" lvl="1" indent="-457200" eaLnBrk="0" fontAlgn="base" hangingPunct="0">
                    <a:lnSpc>
                      <a:spcPct val="80000"/>
                    </a:lnSpc>
                    <a:spcBef>
                      <a:spcPct val="20000"/>
                    </a:spcBef>
                    <a:spcAft>
                      <a:spcPct val="0"/>
                    </a:spcAft>
                    <a:buClr>
                      <a:srgbClr val="FF0000"/>
                    </a:buClr>
                    <a:buFont typeface="Wingdings 2" pitchFamily="18" charset="2"/>
                    <a:buChar char="è"/>
                  </a:pPr>
                  <a:endParaRPr kumimoji="0" lang="en-US" sz="1100" b="1" i="0" u="none" strike="noStrike" cap="none" normalizeH="0" baseline="0" dirty="0">
                    <a:ln>
                      <a:noFill/>
                    </a:ln>
                    <a:solidFill>
                      <a:schemeClr val="bg1"/>
                    </a:solidFill>
                    <a:effectLst/>
                    <a:latin typeface="Arial" charset="0"/>
                    <a:cs typeface="Arial" charset="0"/>
                  </a:endParaRPr>
                </a:p>
              </p:txBody>
            </p:sp>
            <p:sp>
              <p:nvSpPr>
                <p:cNvPr id="88" name="Oval 87">
                  <a:extLst>
                    <a:ext uri="{FF2B5EF4-FFF2-40B4-BE49-F238E27FC236}">
                      <a16:creationId xmlns:a16="http://schemas.microsoft.com/office/drawing/2014/main" id="{C45820AA-3A69-490F-B4E5-8D5A7DFE8BA1}"/>
                    </a:ext>
                  </a:extLst>
                </p:cNvPr>
                <p:cNvSpPr/>
                <p:nvPr/>
              </p:nvSpPr>
              <p:spPr bwMode="auto">
                <a:xfrm>
                  <a:off x="660399" y="3997512"/>
                  <a:ext cx="835737" cy="83099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grpSp>
        <p:pic>
          <p:nvPicPr>
            <p:cNvPr id="3" name="Graphic 2" descr="Checklist RTL">
              <a:extLst>
                <a:ext uri="{FF2B5EF4-FFF2-40B4-BE49-F238E27FC236}">
                  <a16:creationId xmlns:a16="http://schemas.microsoft.com/office/drawing/2014/main" id="{43704E73-FF19-88D4-AE32-CDFBFDE9E2A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53453" y="3361066"/>
              <a:ext cx="608912" cy="644422"/>
            </a:xfrm>
            <a:prstGeom prst="rect">
              <a:avLst/>
            </a:prstGeom>
          </p:spPr>
        </p:pic>
        <p:pic>
          <p:nvPicPr>
            <p:cNvPr id="6" name="Graphic 5" descr="Checklist RTL">
              <a:extLst>
                <a:ext uri="{FF2B5EF4-FFF2-40B4-BE49-F238E27FC236}">
                  <a16:creationId xmlns:a16="http://schemas.microsoft.com/office/drawing/2014/main" id="{90015014-60FD-2B70-DA58-9AAC35529A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65144" y="4278485"/>
              <a:ext cx="608912" cy="644422"/>
            </a:xfrm>
            <a:prstGeom prst="rect">
              <a:avLst/>
            </a:prstGeom>
          </p:spPr>
        </p:pic>
        <p:pic>
          <p:nvPicPr>
            <p:cNvPr id="7" name="Graphic 6" descr="Checklist RTL">
              <a:extLst>
                <a:ext uri="{FF2B5EF4-FFF2-40B4-BE49-F238E27FC236}">
                  <a16:creationId xmlns:a16="http://schemas.microsoft.com/office/drawing/2014/main" id="{0FEC08CB-4073-725D-3F8D-CD3A81841A4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65144" y="5158969"/>
              <a:ext cx="608912" cy="644422"/>
            </a:xfrm>
            <a:prstGeom prst="rect">
              <a:avLst/>
            </a:prstGeom>
          </p:spPr>
        </p:pic>
      </p:grpSp>
      <p:pic>
        <p:nvPicPr>
          <p:cNvPr id="9" name="Picture 8">
            <a:extLst>
              <a:ext uri="{FF2B5EF4-FFF2-40B4-BE49-F238E27FC236}">
                <a16:creationId xmlns:a16="http://schemas.microsoft.com/office/drawing/2014/main" id="{42EC1F5C-64F8-8C6D-7C1A-B2AA4351F7B2}"/>
              </a:ext>
            </a:extLst>
          </p:cNvPr>
          <p:cNvPicPr>
            <a:picLocks noChangeAspect="1"/>
          </p:cNvPicPr>
          <p:nvPr/>
        </p:nvPicPr>
        <p:blipFill>
          <a:blip r:embed="rId4"/>
          <a:stretch>
            <a:fillRect/>
          </a:stretch>
        </p:blipFill>
        <p:spPr>
          <a:xfrm>
            <a:off x="2676268" y="2758363"/>
            <a:ext cx="3677163" cy="714475"/>
          </a:xfrm>
          <a:prstGeom prst="rect">
            <a:avLst/>
          </a:prstGeom>
        </p:spPr>
      </p:pic>
    </p:spTree>
    <p:extLst>
      <p:ext uri="{BB962C8B-B14F-4D97-AF65-F5344CB8AC3E}">
        <p14:creationId xmlns:p14="http://schemas.microsoft.com/office/powerpoint/2010/main" val="1909126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DoD Housing Feedback System</a:t>
            </a:r>
          </a:p>
        </p:txBody>
      </p:sp>
      <p:sp>
        <p:nvSpPr>
          <p:cNvPr id="13" name="Slide Number Placeholder 10">
            <a:extLst>
              <a:ext uri="{FF2B5EF4-FFF2-40B4-BE49-F238E27FC236}">
                <a16:creationId xmlns:a16="http://schemas.microsoft.com/office/drawing/2014/main" id="{0D99C2D8-6345-468A-9520-EB539D456B1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21</a:t>
            </a:r>
            <a:endParaRPr lang="en-US" dirty="0"/>
          </a:p>
        </p:txBody>
      </p:sp>
      <p:sp>
        <p:nvSpPr>
          <p:cNvPr id="2" name="TextBox 1">
            <a:extLst>
              <a:ext uri="{FF2B5EF4-FFF2-40B4-BE49-F238E27FC236}">
                <a16:creationId xmlns:a16="http://schemas.microsoft.com/office/drawing/2014/main" id="{660821EA-32EA-42D1-2345-D0A52840F575}"/>
              </a:ext>
            </a:extLst>
          </p:cNvPr>
          <p:cNvSpPr txBox="1"/>
          <p:nvPr/>
        </p:nvSpPr>
        <p:spPr>
          <a:xfrm>
            <a:off x="628650" y="1337198"/>
            <a:ext cx="7772400" cy="1077218"/>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The Department of Defense Housing Feedback System (DHFS) is a public website for active-duty service members currently living in privatized family housing, their dependents, or others authorized to act on their behalf to submit feedback about their current privatized housing unit. </a:t>
            </a:r>
            <a:r>
              <a:rPr lang="en-US" sz="1600" i="1" dirty="0">
                <a:latin typeface="Segoe UI" panose="020B0502040204020203" pitchFamily="34" charset="0"/>
                <a:cs typeface="Segoe UI" panose="020B0502040204020203" pitchFamily="34" charset="0"/>
                <a:hlinkClick r:id="rId2"/>
              </a:rPr>
              <a:t>https://www.dhfs.mil/rfs/</a:t>
            </a:r>
            <a:r>
              <a:rPr lang="en-US" sz="1600" i="1" dirty="0">
                <a:latin typeface="Segoe UI" panose="020B0502040204020203" pitchFamily="34" charset="0"/>
                <a:cs typeface="Segoe UI" panose="020B0502040204020203" pitchFamily="34" charset="0"/>
              </a:rPr>
              <a:t> </a:t>
            </a:r>
          </a:p>
        </p:txBody>
      </p:sp>
      <p:pic>
        <p:nvPicPr>
          <p:cNvPr id="8" name="Picture 7">
            <a:extLst>
              <a:ext uri="{FF2B5EF4-FFF2-40B4-BE49-F238E27FC236}">
                <a16:creationId xmlns:a16="http://schemas.microsoft.com/office/drawing/2014/main" id="{77612A2D-80C1-D796-E6CC-45D9CD135C20}"/>
              </a:ext>
            </a:extLst>
          </p:cNvPr>
          <p:cNvPicPr>
            <a:picLocks noChangeAspect="1"/>
          </p:cNvPicPr>
          <p:nvPr/>
        </p:nvPicPr>
        <p:blipFill>
          <a:blip r:embed="rId3"/>
          <a:srcRect b="17932"/>
          <a:stretch/>
        </p:blipFill>
        <p:spPr>
          <a:xfrm>
            <a:off x="1981962" y="4181882"/>
            <a:ext cx="5504688" cy="2523154"/>
          </a:xfrm>
          <a:prstGeom prst="rect">
            <a:avLst/>
          </a:prstGeom>
        </p:spPr>
      </p:pic>
      <p:grpSp>
        <p:nvGrpSpPr>
          <p:cNvPr id="11" name="Group 10">
            <a:extLst>
              <a:ext uri="{FF2B5EF4-FFF2-40B4-BE49-F238E27FC236}">
                <a16:creationId xmlns:a16="http://schemas.microsoft.com/office/drawing/2014/main" id="{57024E3B-267E-6409-79B6-198C9862C1FE}"/>
              </a:ext>
            </a:extLst>
          </p:cNvPr>
          <p:cNvGrpSpPr/>
          <p:nvPr/>
        </p:nvGrpSpPr>
        <p:grpSpPr>
          <a:xfrm>
            <a:off x="600864" y="3278057"/>
            <a:ext cx="7930613" cy="838378"/>
            <a:chOff x="584737" y="2357294"/>
            <a:chExt cx="7930613" cy="838378"/>
          </a:xfrm>
        </p:grpSpPr>
        <p:sp>
          <p:nvSpPr>
            <p:cNvPr id="6" name="Rectangle: Rounded Corners 5">
              <a:extLst>
                <a:ext uri="{FF2B5EF4-FFF2-40B4-BE49-F238E27FC236}">
                  <a16:creationId xmlns:a16="http://schemas.microsoft.com/office/drawing/2014/main" id="{1DC190DD-4902-5B0E-F575-88FB0B739637}"/>
                </a:ext>
              </a:extLst>
            </p:cNvPr>
            <p:cNvSpPr/>
            <p:nvPr/>
          </p:nvSpPr>
          <p:spPr bwMode="auto">
            <a:xfrm>
              <a:off x="894781" y="2408407"/>
              <a:ext cx="7620569" cy="77943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7" name="Oval 6">
              <a:extLst>
                <a:ext uri="{FF2B5EF4-FFF2-40B4-BE49-F238E27FC236}">
                  <a16:creationId xmlns:a16="http://schemas.microsoft.com/office/drawing/2014/main" id="{4194DDB9-74F5-EFE5-1D28-BDD04CAF93F4}"/>
                </a:ext>
              </a:extLst>
            </p:cNvPr>
            <p:cNvSpPr/>
            <p:nvPr/>
          </p:nvSpPr>
          <p:spPr bwMode="auto">
            <a:xfrm>
              <a:off x="584737" y="2357294"/>
              <a:ext cx="842123" cy="838378"/>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9" name="TextBox 8">
              <a:extLst>
                <a:ext uri="{FF2B5EF4-FFF2-40B4-BE49-F238E27FC236}">
                  <a16:creationId xmlns:a16="http://schemas.microsoft.com/office/drawing/2014/main" id="{657E67ED-2382-391B-AE11-A7CDC44AF4A0}"/>
                </a:ext>
              </a:extLst>
            </p:cNvPr>
            <p:cNvSpPr txBox="1"/>
            <p:nvPr/>
          </p:nvSpPr>
          <p:spPr>
            <a:xfrm>
              <a:off x="1481559" y="2474956"/>
              <a:ext cx="6962229" cy="646331"/>
            </a:xfrm>
            <a:prstGeom prst="rect">
              <a:avLst/>
            </a:prstGeom>
            <a:noFill/>
          </p:spPr>
          <p:txBody>
            <a:bodyPr wrap="square" rtlCol="0">
              <a:spAutoFit/>
            </a:bodyPr>
            <a:lstStyle/>
            <a:p>
              <a:pPr lvl="0">
                <a:defRPr/>
              </a:pPr>
              <a:r>
                <a:rPr lang="en-US" sz="1200" i="1" dirty="0">
                  <a:solidFill>
                    <a:schemeClr val="bg1"/>
                  </a:solidFill>
                  <a:latin typeface="Segoe UI" panose="020B0502040204020203" pitchFamily="34" charset="0"/>
                  <a:cs typeface="Segoe UI" panose="020B0502040204020203" pitchFamily="34" charset="0"/>
                </a:rPr>
                <a:t>MHO staff will review the tenant’s feedback &amp; the landlord’s response prior to publication on DHFS. The detailed comments from the tenant &amp; the landlord will be stored in the DHFS database &amp; will be publicly available on the DHFS website.</a:t>
              </a:r>
            </a:p>
          </p:txBody>
        </p:sp>
      </p:grpSp>
      <p:grpSp>
        <p:nvGrpSpPr>
          <p:cNvPr id="16" name="Group 15">
            <a:extLst>
              <a:ext uri="{FF2B5EF4-FFF2-40B4-BE49-F238E27FC236}">
                <a16:creationId xmlns:a16="http://schemas.microsoft.com/office/drawing/2014/main" id="{EB6BA50C-5753-EE2C-4699-9BB6486CC4E5}"/>
              </a:ext>
            </a:extLst>
          </p:cNvPr>
          <p:cNvGrpSpPr/>
          <p:nvPr/>
        </p:nvGrpSpPr>
        <p:grpSpPr>
          <a:xfrm>
            <a:off x="608392" y="2385984"/>
            <a:ext cx="7923085" cy="838378"/>
            <a:chOff x="477965" y="2420514"/>
            <a:chExt cx="7923085" cy="838378"/>
          </a:xfrm>
        </p:grpSpPr>
        <p:grpSp>
          <p:nvGrpSpPr>
            <p:cNvPr id="17" name="Group 16">
              <a:extLst>
                <a:ext uri="{FF2B5EF4-FFF2-40B4-BE49-F238E27FC236}">
                  <a16:creationId xmlns:a16="http://schemas.microsoft.com/office/drawing/2014/main" id="{61C8088E-A8BB-8E50-1087-1B33AA62A286}"/>
                </a:ext>
              </a:extLst>
            </p:cNvPr>
            <p:cNvGrpSpPr/>
            <p:nvPr/>
          </p:nvGrpSpPr>
          <p:grpSpPr>
            <a:xfrm>
              <a:off x="477965" y="2420514"/>
              <a:ext cx="7923085" cy="838378"/>
              <a:chOff x="592265" y="2349461"/>
              <a:chExt cx="7923085" cy="838378"/>
            </a:xfrm>
          </p:grpSpPr>
          <p:sp>
            <p:nvSpPr>
              <p:cNvPr id="19" name="Rectangle: Rounded Corners 18">
                <a:extLst>
                  <a:ext uri="{FF2B5EF4-FFF2-40B4-BE49-F238E27FC236}">
                    <a16:creationId xmlns:a16="http://schemas.microsoft.com/office/drawing/2014/main" id="{9841CB88-BFCF-0D3E-6B85-26DBD9582AE2}"/>
                  </a:ext>
                </a:extLst>
              </p:cNvPr>
              <p:cNvSpPr/>
              <p:nvPr/>
            </p:nvSpPr>
            <p:spPr bwMode="auto">
              <a:xfrm>
                <a:off x="894781" y="2408407"/>
                <a:ext cx="7620569" cy="779431"/>
              </a:xfrm>
              <a:prstGeom prst="roundRect">
                <a:avLst/>
              </a:prstGeom>
              <a:solidFill>
                <a:srgbClr val="0A2240"/>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0" name="Oval 19">
                <a:extLst>
                  <a:ext uri="{FF2B5EF4-FFF2-40B4-BE49-F238E27FC236}">
                    <a16:creationId xmlns:a16="http://schemas.microsoft.com/office/drawing/2014/main" id="{EA0A6832-FAA4-56C7-62CA-E6C240B861F2}"/>
                  </a:ext>
                </a:extLst>
              </p:cNvPr>
              <p:cNvSpPr/>
              <p:nvPr/>
            </p:nvSpPr>
            <p:spPr bwMode="auto">
              <a:xfrm>
                <a:off x="592265" y="2349461"/>
                <a:ext cx="842123" cy="838378"/>
              </a:xfrm>
              <a:prstGeom prst="ellipse">
                <a:avLst/>
              </a:prstGeom>
              <a:solidFill>
                <a:srgbClr val="FFFFFF"/>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21" name="TextBox 20">
                <a:extLst>
                  <a:ext uri="{FF2B5EF4-FFF2-40B4-BE49-F238E27FC236}">
                    <a16:creationId xmlns:a16="http://schemas.microsoft.com/office/drawing/2014/main" id="{CDDDE788-33BE-869F-A1CC-5AF0C12369AF}"/>
                  </a:ext>
                </a:extLst>
              </p:cNvPr>
              <p:cNvSpPr txBox="1"/>
              <p:nvPr/>
            </p:nvSpPr>
            <p:spPr>
              <a:xfrm>
                <a:off x="1481559" y="2508456"/>
                <a:ext cx="6962230" cy="646331"/>
              </a:xfrm>
              <a:prstGeom prst="rect">
                <a:avLst/>
              </a:prstGeom>
              <a:noFill/>
            </p:spPr>
            <p:txBody>
              <a:bodyPr wrap="square" rtlCol="0">
                <a:spAutoFit/>
              </a:bodyPr>
              <a:lstStyle/>
              <a:p>
                <a:pPr lvl="0">
                  <a:defRPr/>
                </a:pPr>
                <a:r>
                  <a:rPr lang="en-US" sz="1200" i="1" dirty="0">
                    <a:solidFill>
                      <a:schemeClr val="bg1"/>
                    </a:solidFill>
                    <a:latin typeface="Segoe UI" panose="020B0502040204020203" pitchFamily="34" charset="0"/>
                    <a:cs typeface="Segoe UI" panose="020B0502040204020203" pitchFamily="34" charset="0"/>
                  </a:rPr>
                  <a:t>The DHFS website will collect the tenant’s feedback about the privatized family housing unit &amp; provide that feedback to the landlord. The landlord will be able to review their tenant’s feedback &amp; provide a response. </a:t>
                </a:r>
              </a:p>
            </p:txBody>
          </p:sp>
        </p:grpSp>
        <p:pic>
          <p:nvPicPr>
            <p:cNvPr id="18" name="Graphic 17" descr="Internet outline">
              <a:extLst>
                <a:ext uri="{FF2B5EF4-FFF2-40B4-BE49-F238E27FC236}">
                  <a16:creationId xmlns:a16="http://schemas.microsoft.com/office/drawing/2014/main" id="{EEEF3140-9643-86B9-8862-2F0ADD3B4E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987" y="2510128"/>
              <a:ext cx="646420" cy="646420"/>
            </a:xfrm>
            <a:prstGeom prst="rect">
              <a:avLst/>
            </a:prstGeom>
          </p:spPr>
        </p:pic>
      </p:grpSp>
      <p:pic>
        <p:nvPicPr>
          <p:cNvPr id="23" name="Graphic 22" descr="Boardroom outline">
            <a:extLst>
              <a:ext uri="{FF2B5EF4-FFF2-40B4-BE49-F238E27FC236}">
                <a16:creationId xmlns:a16="http://schemas.microsoft.com/office/drawing/2014/main" id="{908853F0-EDBB-2B56-B764-2A5A77B6940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543" y="3376864"/>
            <a:ext cx="640763" cy="640763"/>
          </a:xfrm>
          <a:prstGeom prst="rect">
            <a:avLst/>
          </a:prstGeom>
        </p:spPr>
      </p:pic>
    </p:spTree>
    <p:extLst>
      <p:ext uri="{BB962C8B-B14F-4D97-AF65-F5344CB8AC3E}">
        <p14:creationId xmlns:p14="http://schemas.microsoft.com/office/powerpoint/2010/main" val="3887457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827649"/>
            <a:ext cx="7886700" cy="586249"/>
          </a:xfrm>
          <a:prstGeom prst="rect">
            <a:avLst/>
          </a:prstGeom>
        </p:spPr>
        <p:txBody>
          <a:bodyPr/>
          <a:lstStyle/>
          <a:p>
            <a:r>
              <a:rPr lang="en-US" dirty="0"/>
              <a:t>Connect with Marine Corps Housing 	</a:t>
            </a:r>
          </a:p>
        </p:txBody>
      </p:sp>
      <p:grpSp>
        <p:nvGrpSpPr>
          <p:cNvPr id="2" name="Group 1">
            <a:extLst>
              <a:ext uri="{FF2B5EF4-FFF2-40B4-BE49-F238E27FC236}">
                <a16:creationId xmlns:a16="http://schemas.microsoft.com/office/drawing/2014/main" id="{A5268C18-D24E-4600-8236-4B3C9BAC4658}"/>
              </a:ext>
            </a:extLst>
          </p:cNvPr>
          <p:cNvGrpSpPr/>
          <p:nvPr/>
        </p:nvGrpSpPr>
        <p:grpSpPr>
          <a:xfrm>
            <a:off x="1609062" y="5502725"/>
            <a:ext cx="6783070" cy="954107"/>
            <a:chOff x="1609062" y="5502725"/>
            <a:chExt cx="6783070" cy="954107"/>
          </a:xfrm>
        </p:grpSpPr>
        <p:sp>
          <p:nvSpPr>
            <p:cNvPr id="27" name="TextBox 26">
              <a:extLst>
                <a:ext uri="{FF2B5EF4-FFF2-40B4-BE49-F238E27FC236}">
                  <a16:creationId xmlns:a16="http://schemas.microsoft.com/office/drawing/2014/main" id="{9697FC70-0452-498E-BA29-21C8D42906E6}"/>
                </a:ext>
              </a:extLst>
            </p:cNvPr>
            <p:cNvSpPr txBox="1"/>
            <p:nvPr/>
          </p:nvSpPr>
          <p:spPr>
            <a:xfrm>
              <a:off x="2497671" y="5502725"/>
              <a:ext cx="5894461" cy="954107"/>
            </a:xfrm>
            <a:prstGeom prst="rect">
              <a:avLst/>
            </a:prstGeom>
            <a:noFill/>
          </p:spPr>
          <p:txBody>
            <a:bodyPr wrap="square" rtlCol="0">
              <a:spAutoFit/>
            </a:bodyPr>
            <a:lstStyle/>
            <a:p>
              <a:r>
                <a:rPr lang="en-US" sz="1400" b="1" dirty="0">
                  <a:latin typeface="Segoe UI" panose="020B0502040204020203" pitchFamily="34" charset="0"/>
                  <a:cs typeface="Segoe UI" panose="020B0502040204020203" pitchFamily="34" charset="0"/>
                </a:rPr>
                <a:t>For information on Marine Corps Housing policies, visit: </a:t>
              </a:r>
              <a:r>
                <a:rPr lang="en-US" sz="1400" b="1" dirty="0">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https://bit.ly/3n2zyGe</a:t>
              </a:r>
              <a:endParaRPr lang="en-US" sz="1400" b="1" dirty="0">
                <a:latin typeface="Segoe UI" panose="020B0502040204020203" pitchFamily="34" charset="0"/>
                <a:cs typeface="Segoe UI" panose="020B0502040204020203" pitchFamily="34" charset="0"/>
              </a:endParaRPr>
            </a:p>
            <a:p>
              <a:endParaRPr lang="en-US" sz="1400" b="1" dirty="0">
                <a:latin typeface="Segoe UI" panose="020B0502040204020203" pitchFamily="34" charset="0"/>
                <a:cs typeface="Segoe UI" panose="020B0502040204020203" pitchFamily="34" charset="0"/>
              </a:endParaRPr>
            </a:p>
            <a:p>
              <a:endParaRPr lang="en-US" sz="1400" b="1" dirty="0">
                <a:latin typeface="Segoe UI" panose="020B0502040204020203" pitchFamily="34" charset="0"/>
                <a:cs typeface="Segoe UI" panose="020B0502040204020203" pitchFamily="34" charset="0"/>
              </a:endParaRPr>
            </a:p>
          </p:txBody>
        </p:sp>
        <p:pic>
          <p:nvPicPr>
            <p:cNvPr id="5" name="Picture 4" descr="Qr code&#10;&#10;Description automatically generated">
              <a:extLst>
                <a:ext uri="{FF2B5EF4-FFF2-40B4-BE49-F238E27FC236}">
                  <a16:creationId xmlns:a16="http://schemas.microsoft.com/office/drawing/2014/main" id="{D09F9466-198A-40A5-BAF1-E31EBAAD77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9062" y="5519283"/>
              <a:ext cx="735234" cy="728489"/>
            </a:xfrm>
            <a:prstGeom prst="rect">
              <a:avLst/>
            </a:prstGeom>
          </p:spPr>
        </p:pic>
      </p:grpSp>
      <p:grpSp>
        <p:nvGrpSpPr>
          <p:cNvPr id="12" name="Group 11">
            <a:extLst>
              <a:ext uri="{FF2B5EF4-FFF2-40B4-BE49-F238E27FC236}">
                <a16:creationId xmlns:a16="http://schemas.microsoft.com/office/drawing/2014/main" id="{36A7CEB2-8D47-41FE-95FC-693B66B4B445}"/>
              </a:ext>
            </a:extLst>
          </p:cNvPr>
          <p:cNvGrpSpPr/>
          <p:nvPr/>
        </p:nvGrpSpPr>
        <p:grpSpPr>
          <a:xfrm>
            <a:off x="1609062" y="1665692"/>
            <a:ext cx="6906288" cy="677836"/>
            <a:chOff x="1609062" y="1740049"/>
            <a:chExt cx="6906288" cy="677836"/>
          </a:xfrm>
        </p:grpSpPr>
        <p:grpSp>
          <p:nvGrpSpPr>
            <p:cNvPr id="9" name="Group 8">
              <a:extLst>
                <a:ext uri="{FF2B5EF4-FFF2-40B4-BE49-F238E27FC236}">
                  <a16:creationId xmlns:a16="http://schemas.microsoft.com/office/drawing/2014/main" id="{9FA97758-554F-4D22-87D5-E53DE87CBA20}"/>
                </a:ext>
              </a:extLst>
            </p:cNvPr>
            <p:cNvGrpSpPr/>
            <p:nvPr/>
          </p:nvGrpSpPr>
          <p:grpSpPr>
            <a:xfrm>
              <a:off x="1609062" y="1740049"/>
              <a:ext cx="662351" cy="403169"/>
              <a:chOff x="1609062" y="1944895"/>
              <a:chExt cx="662351" cy="403169"/>
            </a:xfrm>
          </p:grpSpPr>
          <p:sp>
            <p:nvSpPr>
              <p:cNvPr id="3" name="Freeform: Shape 2">
                <a:extLst>
                  <a:ext uri="{FF2B5EF4-FFF2-40B4-BE49-F238E27FC236}">
                    <a16:creationId xmlns:a16="http://schemas.microsoft.com/office/drawing/2014/main" id="{CB3060E1-991F-4CE9-A678-1EB2FB3DEF0D}"/>
                  </a:ext>
                </a:extLst>
              </p:cNvPr>
              <p:cNvSpPr/>
              <p:nvPr/>
            </p:nvSpPr>
            <p:spPr>
              <a:xfrm>
                <a:off x="1695456" y="1944895"/>
                <a:ext cx="489563" cy="331175"/>
              </a:xfrm>
              <a:custGeom>
                <a:avLst/>
                <a:gdLst>
                  <a:gd name="connsiteX0" fmla="*/ 446367 w 489563"/>
                  <a:gd name="connsiteY0" fmla="*/ 287979 h 331175"/>
                  <a:gd name="connsiteX1" fmla="*/ 43197 w 489563"/>
                  <a:gd name="connsiteY1" fmla="*/ 287979 h 331175"/>
                  <a:gd name="connsiteX2" fmla="*/ 43197 w 489563"/>
                  <a:gd name="connsiteY2" fmla="*/ 43197 h 331175"/>
                  <a:gd name="connsiteX3" fmla="*/ 446367 w 489563"/>
                  <a:gd name="connsiteY3" fmla="*/ 43197 h 331175"/>
                  <a:gd name="connsiteX4" fmla="*/ 489564 w 489563"/>
                  <a:gd name="connsiteY4" fmla="*/ 28798 h 331175"/>
                  <a:gd name="connsiteX5" fmla="*/ 460766 w 489563"/>
                  <a:gd name="connsiteY5" fmla="*/ 0 h 331175"/>
                  <a:gd name="connsiteX6" fmla="*/ 28798 w 489563"/>
                  <a:gd name="connsiteY6" fmla="*/ 0 h 331175"/>
                  <a:gd name="connsiteX7" fmla="*/ 0 w 489563"/>
                  <a:gd name="connsiteY7" fmla="*/ 28798 h 331175"/>
                  <a:gd name="connsiteX8" fmla="*/ 0 w 489563"/>
                  <a:gd name="connsiteY8" fmla="*/ 331176 h 331175"/>
                  <a:gd name="connsiteX9" fmla="*/ 489564 w 489563"/>
                  <a:gd name="connsiteY9" fmla="*/ 331176 h 33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563" h="331175">
                    <a:moveTo>
                      <a:pt x="446367" y="287979"/>
                    </a:moveTo>
                    <a:lnTo>
                      <a:pt x="43197" y="287979"/>
                    </a:lnTo>
                    <a:lnTo>
                      <a:pt x="43197" y="43197"/>
                    </a:lnTo>
                    <a:lnTo>
                      <a:pt x="446367" y="43197"/>
                    </a:lnTo>
                    <a:close/>
                    <a:moveTo>
                      <a:pt x="489564" y="28798"/>
                    </a:moveTo>
                    <a:cubicBezTo>
                      <a:pt x="489564" y="12894"/>
                      <a:pt x="476670" y="0"/>
                      <a:pt x="460766" y="0"/>
                    </a:cubicBezTo>
                    <a:lnTo>
                      <a:pt x="28798" y="0"/>
                    </a:lnTo>
                    <a:cubicBezTo>
                      <a:pt x="12894" y="0"/>
                      <a:pt x="0" y="12894"/>
                      <a:pt x="0" y="28798"/>
                    </a:cubicBezTo>
                    <a:lnTo>
                      <a:pt x="0" y="331176"/>
                    </a:lnTo>
                    <a:lnTo>
                      <a:pt x="489564" y="331176"/>
                    </a:lnTo>
                    <a:close/>
                  </a:path>
                </a:pathLst>
              </a:custGeom>
              <a:solidFill>
                <a:srgbClr val="000000"/>
              </a:solidFill>
              <a:ln w="7144"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A15A2E03-0967-4FB0-A1FB-4B2834C64AE5}"/>
                  </a:ext>
                </a:extLst>
              </p:cNvPr>
              <p:cNvSpPr/>
              <p:nvPr/>
            </p:nvSpPr>
            <p:spPr>
              <a:xfrm>
                <a:off x="1609062" y="2304868"/>
                <a:ext cx="662351" cy="43196"/>
              </a:xfrm>
              <a:custGeom>
                <a:avLst/>
                <a:gdLst>
                  <a:gd name="connsiteX0" fmla="*/ 374372 w 662351"/>
                  <a:gd name="connsiteY0" fmla="*/ 0 h 43196"/>
                  <a:gd name="connsiteX1" fmla="*/ 374372 w 662351"/>
                  <a:gd name="connsiteY1" fmla="*/ 7199 h 43196"/>
                  <a:gd name="connsiteX2" fmla="*/ 368066 w 662351"/>
                  <a:gd name="connsiteY2" fmla="*/ 14399 h 43196"/>
                  <a:gd name="connsiteX3" fmla="*/ 367173 w 662351"/>
                  <a:gd name="connsiteY3" fmla="*/ 14399 h 43196"/>
                  <a:gd name="connsiteX4" fmla="*/ 295178 w 662351"/>
                  <a:gd name="connsiteY4" fmla="*/ 14399 h 43196"/>
                  <a:gd name="connsiteX5" fmla="*/ 287979 w 662351"/>
                  <a:gd name="connsiteY5" fmla="*/ 8093 h 43196"/>
                  <a:gd name="connsiteX6" fmla="*/ 287979 w 662351"/>
                  <a:gd name="connsiteY6" fmla="*/ 7199 h 43196"/>
                  <a:gd name="connsiteX7" fmla="*/ 287979 w 662351"/>
                  <a:gd name="connsiteY7" fmla="*/ 0 h 43196"/>
                  <a:gd name="connsiteX8" fmla="*/ 0 w 662351"/>
                  <a:gd name="connsiteY8" fmla="*/ 0 h 43196"/>
                  <a:gd name="connsiteX9" fmla="*/ 0 w 662351"/>
                  <a:gd name="connsiteY9" fmla="*/ 14399 h 43196"/>
                  <a:gd name="connsiteX10" fmla="*/ 28798 w 662351"/>
                  <a:gd name="connsiteY10" fmla="*/ 43197 h 43196"/>
                  <a:gd name="connsiteX11" fmla="*/ 633553 w 662351"/>
                  <a:gd name="connsiteY11" fmla="*/ 43197 h 43196"/>
                  <a:gd name="connsiteX12" fmla="*/ 662351 w 662351"/>
                  <a:gd name="connsiteY12" fmla="*/ 14399 h 43196"/>
                  <a:gd name="connsiteX13" fmla="*/ 662351 w 662351"/>
                  <a:gd name="connsiteY13" fmla="*/ 0 h 4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2351" h="43196">
                    <a:moveTo>
                      <a:pt x="374372" y="0"/>
                    </a:moveTo>
                    <a:lnTo>
                      <a:pt x="374372" y="7199"/>
                    </a:lnTo>
                    <a:cubicBezTo>
                      <a:pt x="374619" y="10929"/>
                      <a:pt x="371796" y="14152"/>
                      <a:pt x="368066" y="14399"/>
                    </a:cubicBezTo>
                    <a:cubicBezTo>
                      <a:pt x="367769" y="14418"/>
                      <a:pt x="367470" y="14418"/>
                      <a:pt x="367173" y="14399"/>
                    </a:cubicBezTo>
                    <a:lnTo>
                      <a:pt x="295178" y="14399"/>
                    </a:lnTo>
                    <a:cubicBezTo>
                      <a:pt x="291449" y="14646"/>
                      <a:pt x="288226" y="11822"/>
                      <a:pt x="287979" y="8093"/>
                    </a:cubicBezTo>
                    <a:cubicBezTo>
                      <a:pt x="287959" y="7796"/>
                      <a:pt x="287959" y="7497"/>
                      <a:pt x="287979" y="7199"/>
                    </a:cubicBezTo>
                    <a:lnTo>
                      <a:pt x="287979" y="0"/>
                    </a:lnTo>
                    <a:lnTo>
                      <a:pt x="0" y="0"/>
                    </a:lnTo>
                    <a:lnTo>
                      <a:pt x="0" y="14399"/>
                    </a:lnTo>
                    <a:cubicBezTo>
                      <a:pt x="0" y="30303"/>
                      <a:pt x="12893" y="43197"/>
                      <a:pt x="28798" y="43197"/>
                    </a:cubicBezTo>
                    <a:lnTo>
                      <a:pt x="633553" y="43197"/>
                    </a:lnTo>
                    <a:cubicBezTo>
                      <a:pt x="649458" y="43197"/>
                      <a:pt x="662351" y="30303"/>
                      <a:pt x="662351" y="14399"/>
                    </a:cubicBezTo>
                    <a:lnTo>
                      <a:pt x="662351" y="0"/>
                    </a:lnTo>
                    <a:close/>
                  </a:path>
                </a:pathLst>
              </a:custGeom>
              <a:solidFill>
                <a:srgbClr val="000000"/>
              </a:solidFill>
              <a:ln w="7144"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087CE6AD-AC14-4C1C-B143-54BA86E6B696}"/>
                  </a:ext>
                </a:extLst>
              </p:cNvPr>
              <p:cNvSpPr/>
              <p:nvPr/>
            </p:nvSpPr>
            <p:spPr>
              <a:xfrm>
                <a:off x="1839445" y="2009690"/>
                <a:ext cx="201585" cy="201585"/>
              </a:xfrm>
              <a:custGeom>
                <a:avLst/>
                <a:gdLst>
                  <a:gd name="connsiteX0" fmla="*/ 100793 w 201585"/>
                  <a:gd name="connsiteY0" fmla="*/ 0 h 201585"/>
                  <a:gd name="connsiteX1" fmla="*/ 0 w 201585"/>
                  <a:gd name="connsiteY1" fmla="*/ 100793 h 201585"/>
                  <a:gd name="connsiteX2" fmla="*/ 100793 w 201585"/>
                  <a:gd name="connsiteY2" fmla="*/ 201585 h 201585"/>
                  <a:gd name="connsiteX3" fmla="*/ 201585 w 201585"/>
                  <a:gd name="connsiteY3" fmla="*/ 100793 h 201585"/>
                  <a:gd name="connsiteX4" fmla="*/ 100793 w 201585"/>
                  <a:gd name="connsiteY4" fmla="*/ 0 h 201585"/>
                  <a:gd name="connsiteX5" fmla="*/ 107992 w 201585"/>
                  <a:gd name="connsiteY5" fmla="*/ 107992 h 201585"/>
                  <a:gd name="connsiteX6" fmla="*/ 141038 w 201585"/>
                  <a:gd name="connsiteY6" fmla="*/ 107992 h 201585"/>
                  <a:gd name="connsiteX7" fmla="*/ 107992 w 201585"/>
                  <a:gd name="connsiteY7" fmla="*/ 173579 h 201585"/>
                  <a:gd name="connsiteX8" fmla="*/ 107992 w 201585"/>
                  <a:gd name="connsiteY8" fmla="*/ 93593 h 201585"/>
                  <a:gd name="connsiteX9" fmla="*/ 107992 w 201585"/>
                  <a:gd name="connsiteY9" fmla="*/ 27934 h 201585"/>
                  <a:gd name="connsiteX10" fmla="*/ 141038 w 201585"/>
                  <a:gd name="connsiteY10" fmla="*/ 93593 h 201585"/>
                  <a:gd name="connsiteX11" fmla="*/ 93593 w 201585"/>
                  <a:gd name="connsiteY11" fmla="*/ 93593 h 201585"/>
                  <a:gd name="connsiteX12" fmla="*/ 61627 w 201585"/>
                  <a:gd name="connsiteY12" fmla="*/ 93593 h 201585"/>
                  <a:gd name="connsiteX13" fmla="*/ 93593 w 201585"/>
                  <a:gd name="connsiteY13" fmla="*/ 28798 h 201585"/>
                  <a:gd name="connsiteX14" fmla="*/ 93593 w 201585"/>
                  <a:gd name="connsiteY14" fmla="*/ 107992 h 201585"/>
                  <a:gd name="connsiteX15" fmla="*/ 93593 w 201585"/>
                  <a:gd name="connsiteY15" fmla="*/ 172787 h 201585"/>
                  <a:gd name="connsiteX16" fmla="*/ 61627 w 201585"/>
                  <a:gd name="connsiteY16" fmla="*/ 107992 h 201585"/>
                  <a:gd name="connsiteX17" fmla="*/ 47157 w 201585"/>
                  <a:gd name="connsiteY17" fmla="*/ 93593 h 201585"/>
                  <a:gd name="connsiteX18" fmla="*/ 16343 w 201585"/>
                  <a:gd name="connsiteY18" fmla="*/ 93593 h 201585"/>
                  <a:gd name="connsiteX19" fmla="*/ 84522 w 201585"/>
                  <a:gd name="connsiteY19" fmla="*/ 17639 h 201585"/>
                  <a:gd name="connsiteX20" fmla="*/ 47157 w 201585"/>
                  <a:gd name="connsiteY20" fmla="*/ 93593 h 201585"/>
                  <a:gd name="connsiteX21" fmla="*/ 47157 w 201585"/>
                  <a:gd name="connsiteY21" fmla="*/ 107992 h 201585"/>
                  <a:gd name="connsiteX22" fmla="*/ 84666 w 201585"/>
                  <a:gd name="connsiteY22" fmla="*/ 184018 h 201585"/>
                  <a:gd name="connsiteX23" fmla="*/ 16343 w 201585"/>
                  <a:gd name="connsiteY23" fmla="*/ 107992 h 201585"/>
                  <a:gd name="connsiteX24" fmla="*/ 155509 w 201585"/>
                  <a:gd name="connsiteY24" fmla="*/ 107992 h 201585"/>
                  <a:gd name="connsiteX25" fmla="*/ 185242 w 201585"/>
                  <a:gd name="connsiteY25" fmla="*/ 107992 h 201585"/>
                  <a:gd name="connsiteX26" fmla="*/ 118215 w 201585"/>
                  <a:gd name="connsiteY26" fmla="*/ 183730 h 201585"/>
                  <a:gd name="connsiteX27" fmla="*/ 155509 w 201585"/>
                  <a:gd name="connsiteY27" fmla="*/ 107992 h 201585"/>
                  <a:gd name="connsiteX28" fmla="*/ 155509 w 201585"/>
                  <a:gd name="connsiteY28" fmla="*/ 93593 h 201585"/>
                  <a:gd name="connsiteX29" fmla="*/ 118431 w 201585"/>
                  <a:gd name="connsiteY29" fmla="*/ 17927 h 201585"/>
                  <a:gd name="connsiteX30" fmla="*/ 185242 w 201585"/>
                  <a:gd name="connsiteY30" fmla="*/ 93593 h 20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1585" h="201585">
                    <a:moveTo>
                      <a:pt x="100793" y="0"/>
                    </a:moveTo>
                    <a:cubicBezTo>
                      <a:pt x="45126" y="0"/>
                      <a:pt x="0" y="45126"/>
                      <a:pt x="0" y="100793"/>
                    </a:cubicBezTo>
                    <a:cubicBezTo>
                      <a:pt x="0" y="156459"/>
                      <a:pt x="45126" y="201585"/>
                      <a:pt x="100793" y="201585"/>
                    </a:cubicBezTo>
                    <a:cubicBezTo>
                      <a:pt x="156459" y="201585"/>
                      <a:pt x="201585" y="156459"/>
                      <a:pt x="201585" y="100793"/>
                    </a:cubicBezTo>
                    <a:cubicBezTo>
                      <a:pt x="201585" y="45126"/>
                      <a:pt x="156459" y="0"/>
                      <a:pt x="100793" y="0"/>
                    </a:cubicBezTo>
                    <a:close/>
                    <a:moveTo>
                      <a:pt x="107992" y="107992"/>
                    </a:moveTo>
                    <a:lnTo>
                      <a:pt x="141038" y="107992"/>
                    </a:lnTo>
                    <a:cubicBezTo>
                      <a:pt x="137274" y="132811"/>
                      <a:pt x="125699" y="155786"/>
                      <a:pt x="107992" y="173579"/>
                    </a:cubicBezTo>
                    <a:close/>
                    <a:moveTo>
                      <a:pt x="107992" y="93593"/>
                    </a:moveTo>
                    <a:lnTo>
                      <a:pt x="107992" y="27934"/>
                    </a:lnTo>
                    <a:cubicBezTo>
                      <a:pt x="125717" y="45744"/>
                      <a:pt x="137294" y="68746"/>
                      <a:pt x="141038" y="93593"/>
                    </a:cubicBezTo>
                    <a:close/>
                    <a:moveTo>
                      <a:pt x="93593" y="93593"/>
                    </a:moveTo>
                    <a:lnTo>
                      <a:pt x="61627" y="93593"/>
                    </a:lnTo>
                    <a:cubicBezTo>
                      <a:pt x="65208" y="69172"/>
                      <a:pt x="76393" y="46500"/>
                      <a:pt x="93593" y="28798"/>
                    </a:cubicBezTo>
                    <a:close/>
                    <a:moveTo>
                      <a:pt x="93593" y="107992"/>
                    </a:moveTo>
                    <a:lnTo>
                      <a:pt x="93593" y="172787"/>
                    </a:lnTo>
                    <a:cubicBezTo>
                      <a:pt x="76425" y="155062"/>
                      <a:pt x="65245" y="132402"/>
                      <a:pt x="61627" y="107992"/>
                    </a:cubicBezTo>
                    <a:close/>
                    <a:moveTo>
                      <a:pt x="47157" y="93593"/>
                    </a:moveTo>
                    <a:lnTo>
                      <a:pt x="16343" y="93593"/>
                    </a:lnTo>
                    <a:cubicBezTo>
                      <a:pt x="19539" y="55882"/>
                      <a:pt x="47374" y="24873"/>
                      <a:pt x="84522" y="17639"/>
                    </a:cubicBezTo>
                    <a:cubicBezTo>
                      <a:pt x="63998" y="38119"/>
                      <a:pt x="50855" y="64835"/>
                      <a:pt x="47157" y="93593"/>
                    </a:cubicBezTo>
                    <a:close/>
                    <a:moveTo>
                      <a:pt x="47157" y="107992"/>
                    </a:moveTo>
                    <a:cubicBezTo>
                      <a:pt x="50858" y="136800"/>
                      <a:pt x="64057" y="163553"/>
                      <a:pt x="84666" y="184018"/>
                    </a:cubicBezTo>
                    <a:cubicBezTo>
                      <a:pt x="47462" y="176789"/>
                      <a:pt x="19572" y="145753"/>
                      <a:pt x="16343" y="107992"/>
                    </a:cubicBezTo>
                    <a:close/>
                    <a:moveTo>
                      <a:pt x="155509" y="107992"/>
                    </a:moveTo>
                    <a:lnTo>
                      <a:pt x="185242" y="107992"/>
                    </a:lnTo>
                    <a:cubicBezTo>
                      <a:pt x="182090" y="145275"/>
                      <a:pt x="154839" y="176068"/>
                      <a:pt x="118215" y="183730"/>
                    </a:cubicBezTo>
                    <a:cubicBezTo>
                      <a:pt x="138729" y="163339"/>
                      <a:pt x="151853" y="136685"/>
                      <a:pt x="155509" y="107992"/>
                    </a:cubicBezTo>
                    <a:close/>
                    <a:moveTo>
                      <a:pt x="155509" y="93593"/>
                    </a:moveTo>
                    <a:cubicBezTo>
                      <a:pt x="151823" y="64975"/>
                      <a:pt x="138788" y="38375"/>
                      <a:pt x="118431" y="17927"/>
                    </a:cubicBezTo>
                    <a:cubicBezTo>
                      <a:pt x="154946" y="25665"/>
                      <a:pt x="182085" y="56401"/>
                      <a:pt x="185242" y="93593"/>
                    </a:cubicBezTo>
                    <a:close/>
                  </a:path>
                </a:pathLst>
              </a:custGeom>
              <a:solidFill>
                <a:srgbClr val="000000"/>
              </a:solidFill>
              <a:ln w="7144" cap="flat">
                <a:noFill/>
                <a:prstDash val="solid"/>
                <a:miter/>
              </a:ln>
            </p:spPr>
            <p:txBody>
              <a:bodyPr rtlCol="0" anchor="ctr"/>
              <a:lstStyle/>
              <a:p>
                <a:endParaRPr lang="en-US" dirty="0"/>
              </a:p>
            </p:txBody>
          </p:sp>
        </p:grpSp>
        <p:sp>
          <p:nvSpPr>
            <p:cNvPr id="10" name="TextBox 9">
              <a:extLst>
                <a:ext uri="{FF2B5EF4-FFF2-40B4-BE49-F238E27FC236}">
                  <a16:creationId xmlns:a16="http://schemas.microsoft.com/office/drawing/2014/main" id="{9FE03CE5-61FE-4A9A-9FFC-16BF26DC7382}"/>
                </a:ext>
              </a:extLst>
            </p:cNvPr>
            <p:cNvSpPr txBox="1"/>
            <p:nvPr/>
          </p:nvSpPr>
          <p:spPr>
            <a:xfrm>
              <a:off x="2620889" y="1740777"/>
              <a:ext cx="5894461" cy="677108"/>
            </a:xfrm>
            <a:prstGeom prst="rect">
              <a:avLst/>
            </a:prstGeom>
            <a:noFill/>
          </p:spPr>
          <p:txBody>
            <a:bodyPr wrap="square" rtlCol="0">
              <a:spAutoFit/>
            </a:bodyPr>
            <a:lstStyle/>
            <a:p>
              <a:pPr defTabSz="685800">
                <a:defRPr/>
              </a:pPr>
              <a:r>
                <a:rPr lang="en-US" sz="2400" u="sng" dirty="0">
                  <a:solidFill>
                    <a:schemeClr val="accent1"/>
                  </a:solidFill>
                  <a:latin typeface="Candara" panose="020E0502030303020204" pitchFamily="34" charset="0"/>
                  <a:cs typeface="Segoe UI" panose="020B0502040204020203" pitchFamily="34" charset="0"/>
                </a:rPr>
                <a:t>http</a:t>
              </a:r>
              <a:r>
                <a:rPr lang="en-US" sz="2400" u="sng" dirty="0">
                  <a:solidFill>
                    <a:schemeClr val="accent1"/>
                  </a:solidFill>
                  <a:latin typeface="+mj-lt"/>
                  <a:cs typeface="Segoe UI" panose="020B0502040204020203" pitchFamily="34" charset="0"/>
                </a:rPr>
                <a:t>://</a:t>
              </a:r>
              <a:r>
                <a:rPr lang="en-US" sz="2400" u="sng" dirty="0">
                  <a:solidFill>
                    <a:schemeClr val="accent1"/>
                  </a:solidFill>
                  <a:latin typeface="Candara" panose="020E0502030303020204" pitchFamily="34" charset="0"/>
                  <a:cs typeface="Segoe UI" panose="020B0502040204020203" pitchFamily="34" charset="0"/>
                </a:rPr>
                <a:t>www</a:t>
              </a:r>
              <a:r>
                <a:rPr lang="en-US" sz="2400" u="sng" dirty="0">
                  <a:solidFill>
                    <a:schemeClr val="accent1"/>
                  </a:solidFill>
                  <a:latin typeface="+mj-lt"/>
                  <a:cs typeface="Segoe UI" panose="020B0502040204020203" pitchFamily="34" charset="0"/>
                </a:rPr>
                <a:t>.mcas Yuma.marines.mil/</a:t>
              </a:r>
            </a:p>
            <a:p>
              <a:pPr lvl="0" defTabSz="685800">
                <a:defRPr/>
              </a:pPr>
              <a:endParaRPr lang="en-US" sz="1400" b="1" i="1" dirty="0">
                <a:solidFill>
                  <a:srgbClr val="AA182C"/>
                </a:solidFill>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B5CFC7C4-F01A-4A06-987A-D84B6733D810}"/>
              </a:ext>
            </a:extLst>
          </p:cNvPr>
          <p:cNvGrpSpPr/>
          <p:nvPr/>
        </p:nvGrpSpPr>
        <p:grpSpPr>
          <a:xfrm>
            <a:off x="1695456" y="2416089"/>
            <a:ext cx="6827136" cy="542496"/>
            <a:chOff x="1695456" y="2451693"/>
            <a:chExt cx="6827136" cy="542496"/>
          </a:xfrm>
        </p:grpSpPr>
        <p:pic>
          <p:nvPicPr>
            <p:cNvPr id="15" name="Picture 14">
              <a:extLst>
                <a:ext uri="{FF2B5EF4-FFF2-40B4-BE49-F238E27FC236}">
                  <a16:creationId xmlns:a16="http://schemas.microsoft.com/office/drawing/2014/main" id="{A540D813-99FD-429C-A815-33B806D054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5456" y="2451693"/>
              <a:ext cx="504048" cy="503028"/>
            </a:xfrm>
            <a:prstGeom prst="rect">
              <a:avLst/>
            </a:prstGeom>
          </p:spPr>
        </p:pic>
        <p:sp>
          <p:nvSpPr>
            <p:cNvPr id="24" name="TextBox 23">
              <a:extLst>
                <a:ext uri="{FF2B5EF4-FFF2-40B4-BE49-F238E27FC236}">
                  <a16:creationId xmlns:a16="http://schemas.microsoft.com/office/drawing/2014/main" id="{5F7058D6-C3B7-4204-8384-40EC7ED2F3EB}"/>
                </a:ext>
              </a:extLst>
            </p:cNvPr>
            <p:cNvSpPr txBox="1"/>
            <p:nvPr/>
          </p:nvSpPr>
          <p:spPr>
            <a:xfrm>
              <a:off x="2628131" y="2532524"/>
              <a:ext cx="5894461" cy="461665"/>
            </a:xfrm>
            <a:prstGeom prst="rect">
              <a:avLst/>
            </a:prstGeom>
            <a:noFill/>
          </p:spPr>
          <p:txBody>
            <a:bodyPr wrap="square" rtlCol="0">
              <a:spAutoFit/>
            </a:bodyPr>
            <a:lstStyle/>
            <a:p>
              <a:r>
                <a:rPr lang="en-US" sz="2400" u="sng" dirty="0">
                  <a:solidFill>
                    <a:srgbClr val="4472C4"/>
                  </a:solidFill>
                  <a:latin typeface="Candara" panose="020E0502030303020204" pitchFamily="34" charset="0"/>
                  <a:ea typeface="Times New Roman" panose="02020603050405020304" pitchFamily="18" charset="0"/>
                  <a:cs typeface="Times New Roman" panose="02020603050405020304" pitchFamily="18" charset="0"/>
                  <a:hlinkClick r:id="rId5"/>
                </a:rPr>
                <a:t>https://www.facebook.com/mcasyuma/</a:t>
              </a:r>
              <a:endParaRPr lang="en-US" sz="2400" dirty="0">
                <a:solidFill>
                  <a:srgbClr val="4472C4"/>
                </a:solidFill>
                <a:latin typeface="Candara" panose="020E0502030303020204" pitchFamily="34" charset="0"/>
                <a:ea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0D5F0F12-C290-4600-98BA-FD866E8CE098}"/>
              </a:ext>
            </a:extLst>
          </p:cNvPr>
          <p:cNvGrpSpPr/>
          <p:nvPr/>
        </p:nvGrpSpPr>
        <p:grpSpPr>
          <a:xfrm>
            <a:off x="1695456" y="3287026"/>
            <a:ext cx="6827135" cy="461665"/>
            <a:chOff x="1695456" y="3315076"/>
            <a:chExt cx="6827135" cy="461665"/>
          </a:xfrm>
        </p:grpSpPr>
        <p:pic>
          <p:nvPicPr>
            <p:cNvPr id="16" name="Picture 15">
              <a:extLst>
                <a:ext uri="{FF2B5EF4-FFF2-40B4-BE49-F238E27FC236}">
                  <a16:creationId xmlns:a16="http://schemas.microsoft.com/office/drawing/2014/main" id="{68C19981-2001-4116-BBE2-BD3F90991B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95456" y="3356747"/>
              <a:ext cx="504048" cy="410798"/>
            </a:xfrm>
            <a:prstGeom prst="rect">
              <a:avLst/>
            </a:prstGeom>
          </p:spPr>
        </p:pic>
        <p:sp>
          <p:nvSpPr>
            <p:cNvPr id="25" name="TextBox 24">
              <a:extLst>
                <a:ext uri="{FF2B5EF4-FFF2-40B4-BE49-F238E27FC236}">
                  <a16:creationId xmlns:a16="http://schemas.microsoft.com/office/drawing/2014/main" id="{D82200E9-055B-4F64-8B0E-CEA70A25581D}"/>
                </a:ext>
              </a:extLst>
            </p:cNvPr>
            <p:cNvSpPr txBox="1"/>
            <p:nvPr/>
          </p:nvSpPr>
          <p:spPr>
            <a:xfrm>
              <a:off x="2628130" y="3315076"/>
              <a:ext cx="5894461" cy="461665"/>
            </a:xfrm>
            <a:prstGeom prst="rect">
              <a:avLst/>
            </a:prstGeom>
            <a:noFill/>
          </p:spPr>
          <p:txBody>
            <a:bodyPr wrap="square" rtlCol="0">
              <a:spAutoFit/>
            </a:bodyPr>
            <a:lstStyle/>
            <a:p>
              <a:r>
                <a:rPr lang="en-US" sz="2400" u="sng" dirty="0">
                  <a:solidFill>
                    <a:srgbClr val="4472C4"/>
                  </a:solidFill>
                  <a:latin typeface="Candara" panose="020E0502030303020204" pitchFamily="34" charset="0"/>
                  <a:ea typeface="Times New Roman" panose="02020603050405020304" pitchFamily="18" charset="0"/>
                  <a:cs typeface="Times New Roman" panose="02020603050405020304" pitchFamily="18" charset="0"/>
                  <a:hlinkClick r:id="rId7"/>
                </a:rPr>
                <a:t>https://mobile.twitter.com/yuma_mcas</a:t>
              </a:r>
              <a:endParaRPr lang="en-US" sz="2400" dirty="0">
                <a:solidFill>
                  <a:srgbClr val="4472C4"/>
                </a:solidFill>
                <a:latin typeface="Candara" panose="020E0502030303020204" pitchFamily="34" charset="0"/>
                <a:ea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B49A9756-26B6-4B4B-8AFE-07909118B36D}"/>
              </a:ext>
            </a:extLst>
          </p:cNvPr>
          <p:cNvGrpSpPr/>
          <p:nvPr/>
        </p:nvGrpSpPr>
        <p:grpSpPr>
          <a:xfrm>
            <a:off x="1573728" y="3913362"/>
            <a:ext cx="6948862" cy="1194704"/>
            <a:chOff x="1573728" y="3913362"/>
            <a:chExt cx="6948862" cy="1194704"/>
          </a:xfrm>
        </p:grpSpPr>
        <p:sp>
          <p:nvSpPr>
            <p:cNvPr id="26" name="TextBox 25">
              <a:extLst>
                <a:ext uri="{FF2B5EF4-FFF2-40B4-BE49-F238E27FC236}">
                  <a16:creationId xmlns:a16="http://schemas.microsoft.com/office/drawing/2014/main" id="{439584AD-168E-4D04-844B-61458FDEEBFD}"/>
                </a:ext>
              </a:extLst>
            </p:cNvPr>
            <p:cNvSpPr txBox="1"/>
            <p:nvPr/>
          </p:nvSpPr>
          <p:spPr>
            <a:xfrm>
              <a:off x="2628129" y="4061626"/>
              <a:ext cx="5894461" cy="1046440"/>
            </a:xfrm>
            <a:prstGeom prst="rect">
              <a:avLst/>
            </a:prstGeom>
            <a:noFill/>
          </p:spPr>
          <p:txBody>
            <a:bodyPr wrap="square" rtlCol="0">
              <a:spAutoFit/>
            </a:bodyPr>
            <a:lstStyle/>
            <a:p>
              <a:pPr defTabSz="685800">
                <a:defRPr/>
              </a:pPr>
              <a:r>
                <a:rPr lang="en-US" sz="2400" u="sng" dirty="0">
                  <a:solidFill>
                    <a:srgbClr val="4472C4"/>
                  </a:solidFill>
                  <a:latin typeface="Candara" panose="020E0502030303020204" pitchFamily="34" charset="0"/>
                  <a:ea typeface="Times New Roman" panose="02020603050405020304" pitchFamily="18" charset="0"/>
                  <a:cs typeface="Times New Roman" panose="02020603050405020304" pitchFamily="18" charset="0"/>
                  <a:hlinkClick r:id="rId8"/>
                </a:rPr>
                <a:t>https://instagram.com/mcasyuma?utm_medium=copy_link</a:t>
              </a:r>
              <a:endParaRPr lang="en-US" sz="2400" dirty="0">
                <a:solidFill>
                  <a:srgbClr val="4472C4"/>
                </a:solidFill>
                <a:latin typeface="Candara" panose="020E0502030303020204" pitchFamily="34" charset="0"/>
                <a:ea typeface="Times New Roman" panose="02020603050405020304" pitchFamily="18" charset="0"/>
                <a:cs typeface="Times New Roman" panose="02020603050405020304" pitchFamily="18" charset="0"/>
              </a:endParaRPr>
            </a:p>
            <a:p>
              <a:pPr lvl="0" defTabSz="685800">
                <a:defRPr/>
              </a:pPr>
              <a:endParaRPr lang="en-US" sz="1400" b="1" i="1" dirty="0">
                <a:solidFill>
                  <a:srgbClr val="AA182C"/>
                </a:solidFill>
                <a:latin typeface="Segoe UI" panose="020B0502040204020203" pitchFamily="34" charset="0"/>
                <a:cs typeface="Segoe UI" panose="020B0502040204020203" pitchFamily="34" charset="0"/>
              </a:endParaRPr>
            </a:p>
          </p:txBody>
        </p:sp>
        <p:pic>
          <p:nvPicPr>
            <p:cNvPr id="21" name="Picture 20" descr="Icon&#10;&#10;Description automatically generated">
              <a:extLst>
                <a:ext uri="{FF2B5EF4-FFF2-40B4-BE49-F238E27FC236}">
                  <a16:creationId xmlns:a16="http://schemas.microsoft.com/office/drawing/2014/main" id="{3DAB68F9-2AF3-438D-8AED-70B653096B3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3728" y="3913362"/>
              <a:ext cx="733017" cy="733017"/>
            </a:xfrm>
            <a:prstGeom prst="rect">
              <a:avLst/>
            </a:prstGeom>
          </p:spPr>
        </p:pic>
      </p:grpSp>
      <p:sp>
        <p:nvSpPr>
          <p:cNvPr id="31" name="Slide Number Placeholder 10">
            <a:extLst>
              <a:ext uri="{FF2B5EF4-FFF2-40B4-BE49-F238E27FC236}">
                <a16:creationId xmlns:a16="http://schemas.microsoft.com/office/drawing/2014/main" id="{4616B03A-2828-4724-8D2D-AD62E2AC0A8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22</a:t>
            </a:r>
            <a:endParaRPr lang="en-US" dirty="0"/>
          </a:p>
        </p:txBody>
      </p:sp>
    </p:spTree>
    <p:extLst>
      <p:ext uri="{BB962C8B-B14F-4D97-AF65-F5344CB8AC3E}">
        <p14:creationId xmlns:p14="http://schemas.microsoft.com/office/powerpoint/2010/main" val="111899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4B7B57-930E-1FD6-2B0D-400A6E278737}"/>
              </a:ext>
            </a:extLst>
          </p:cNvPr>
          <p:cNvSpPr>
            <a:spLocks noGrp="1"/>
          </p:cNvSpPr>
          <p:nvPr>
            <p:ph type="body" sz="quarter" idx="10"/>
          </p:nvPr>
        </p:nvSpPr>
        <p:spPr>
          <a:xfrm>
            <a:off x="628650" y="157018"/>
            <a:ext cx="7886700" cy="6770255"/>
          </a:xfrm>
        </p:spPr>
        <p:txBody>
          <a:bodyPr/>
          <a:lstStyle/>
          <a:p>
            <a:endParaRPr lang="en-US" sz="300" b="0" i="0" u="none" strike="noStrike" baseline="0" dirty="0">
              <a:latin typeface="Times New Roman" panose="02020603050405020304" pitchFamily="18" charset="0"/>
            </a:endParaRPr>
          </a:p>
          <a:p>
            <a:endParaRPr lang="en-US" dirty="0"/>
          </a:p>
        </p:txBody>
      </p:sp>
      <p:pic>
        <p:nvPicPr>
          <p:cNvPr id="12" name="Picture 11">
            <a:extLst>
              <a:ext uri="{FF2B5EF4-FFF2-40B4-BE49-F238E27FC236}">
                <a16:creationId xmlns:a16="http://schemas.microsoft.com/office/drawing/2014/main" id="{E4A3BD80-6363-C919-BD05-412DD0DC6F41}"/>
              </a:ext>
            </a:extLst>
          </p:cNvPr>
          <p:cNvPicPr>
            <a:picLocks noChangeAspect="1"/>
          </p:cNvPicPr>
          <p:nvPr/>
        </p:nvPicPr>
        <p:blipFill>
          <a:blip r:embed="rId2"/>
          <a:stretch>
            <a:fillRect/>
          </a:stretch>
        </p:blipFill>
        <p:spPr>
          <a:xfrm>
            <a:off x="387927" y="415636"/>
            <a:ext cx="8127423" cy="6068291"/>
          </a:xfrm>
          <a:prstGeom prst="rect">
            <a:avLst/>
          </a:prstGeom>
        </p:spPr>
      </p:pic>
    </p:spTree>
    <p:extLst>
      <p:ext uri="{BB962C8B-B14F-4D97-AF65-F5344CB8AC3E}">
        <p14:creationId xmlns:p14="http://schemas.microsoft.com/office/powerpoint/2010/main" val="1269128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11E31C-02CB-9B74-54E1-A495DA4D908A}"/>
              </a:ext>
            </a:extLst>
          </p:cNvPr>
          <p:cNvSpPr>
            <a:spLocks noGrp="1"/>
          </p:cNvSpPr>
          <p:nvPr>
            <p:ph type="body" sz="quarter" idx="10"/>
          </p:nvPr>
        </p:nvSpPr>
        <p:spPr>
          <a:xfrm>
            <a:off x="628650" y="332509"/>
            <a:ext cx="7886700" cy="5390429"/>
          </a:xfrm>
        </p:spPr>
        <p:txBody>
          <a:bodyPr/>
          <a:lstStyle/>
          <a:p>
            <a:endParaRPr lang="en-US" dirty="0"/>
          </a:p>
        </p:txBody>
      </p:sp>
      <p:pic>
        <p:nvPicPr>
          <p:cNvPr id="5" name="Picture 4">
            <a:extLst>
              <a:ext uri="{FF2B5EF4-FFF2-40B4-BE49-F238E27FC236}">
                <a16:creationId xmlns:a16="http://schemas.microsoft.com/office/drawing/2014/main" id="{CE85624B-41C0-37B5-32C6-ADF9AA9AB0D7}"/>
              </a:ext>
            </a:extLst>
          </p:cNvPr>
          <p:cNvPicPr>
            <a:picLocks noChangeAspect="1"/>
          </p:cNvPicPr>
          <p:nvPr/>
        </p:nvPicPr>
        <p:blipFill>
          <a:blip r:embed="rId2"/>
          <a:stretch>
            <a:fillRect/>
          </a:stretch>
        </p:blipFill>
        <p:spPr>
          <a:xfrm>
            <a:off x="104776" y="0"/>
            <a:ext cx="4400550" cy="6704965"/>
          </a:xfrm>
          <a:prstGeom prst="rect">
            <a:avLst/>
          </a:prstGeom>
        </p:spPr>
      </p:pic>
      <p:pic>
        <p:nvPicPr>
          <p:cNvPr id="6" name="Picture 5">
            <a:extLst>
              <a:ext uri="{FF2B5EF4-FFF2-40B4-BE49-F238E27FC236}">
                <a16:creationId xmlns:a16="http://schemas.microsoft.com/office/drawing/2014/main" id="{9B01CCA3-131F-84D1-45A4-219AE2D09A64}"/>
              </a:ext>
            </a:extLst>
          </p:cNvPr>
          <p:cNvPicPr>
            <a:picLocks noChangeAspect="1"/>
          </p:cNvPicPr>
          <p:nvPr/>
        </p:nvPicPr>
        <p:blipFill>
          <a:blip r:embed="rId3"/>
          <a:stretch>
            <a:fillRect/>
          </a:stretch>
        </p:blipFill>
        <p:spPr>
          <a:xfrm>
            <a:off x="4638675" y="218440"/>
            <a:ext cx="4410075" cy="6486525"/>
          </a:xfrm>
          <a:prstGeom prst="rect">
            <a:avLst/>
          </a:prstGeom>
        </p:spPr>
      </p:pic>
    </p:spTree>
    <p:extLst>
      <p:ext uri="{BB962C8B-B14F-4D97-AF65-F5344CB8AC3E}">
        <p14:creationId xmlns:p14="http://schemas.microsoft.com/office/powerpoint/2010/main" val="315738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4BD60C-FFB7-AF2B-4B41-D23CF1D3971F}"/>
              </a:ext>
            </a:extLst>
          </p:cNvPr>
          <p:cNvSpPr>
            <a:spLocks noGrp="1"/>
          </p:cNvSpPr>
          <p:nvPr>
            <p:ph type="body" sz="quarter" idx="10"/>
          </p:nvPr>
        </p:nvSpPr>
        <p:spPr>
          <a:xfrm>
            <a:off x="628650" y="203200"/>
            <a:ext cx="7886700" cy="5519738"/>
          </a:xfrm>
        </p:spPr>
        <p:txBody>
          <a:bodyPr/>
          <a:lstStyle/>
          <a:p>
            <a:endParaRPr lang="en-US" dirty="0"/>
          </a:p>
        </p:txBody>
      </p:sp>
      <p:pic>
        <p:nvPicPr>
          <p:cNvPr id="6" name="Picture 5">
            <a:extLst>
              <a:ext uri="{FF2B5EF4-FFF2-40B4-BE49-F238E27FC236}">
                <a16:creationId xmlns:a16="http://schemas.microsoft.com/office/drawing/2014/main" id="{1B926A77-5BA7-2342-A531-6489D15B3648}"/>
              </a:ext>
            </a:extLst>
          </p:cNvPr>
          <p:cNvPicPr>
            <a:picLocks noChangeAspect="1"/>
          </p:cNvPicPr>
          <p:nvPr/>
        </p:nvPicPr>
        <p:blipFill>
          <a:blip r:embed="rId2"/>
          <a:stretch>
            <a:fillRect/>
          </a:stretch>
        </p:blipFill>
        <p:spPr>
          <a:xfrm>
            <a:off x="101600" y="203200"/>
            <a:ext cx="4396509" cy="6188364"/>
          </a:xfrm>
          <a:prstGeom prst="rect">
            <a:avLst/>
          </a:prstGeom>
        </p:spPr>
      </p:pic>
      <p:pic>
        <p:nvPicPr>
          <p:cNvPr id="8" name="Picture 7">
            <a:extLst>
              <a:ext uri="{FF2B5EF4-FFF2-40B4-BE49-F238E27FC236}">
                <a16:creationId xmlns:a16="http://schemas.microsoft.com/office/drawing/2014/main" id="{BAD40EB0-736C-946A-55D5-E8D5393808DC}"/>
              </a:ext>
            </a:extLst>
          </p:cNvPr>
          <p:cNvPicPr>
            <a:picLocks noChangeAspect="1"/>
          </p:cNvPicPr>
          <p:nvPr/>
        </p:nvPicPr>
        <p:blipFill>
          <a:blip r:embed="rId3"/>
          <a:stretch>
            <a:fillRect/>
          </a:stretch>
        </p:blipFill>
        <p:spPr>
          <a:xfrm>
            <a:off x="4498109" y="386484"/>
            <a:ext cx="4534293" cy="6005080"/>
          </a:xfrm>
          <a:prstGeom prst="rect">
            <a:avLst/>
          </a:prstGeom>
        </p:spPr>
      </p:pic>
    </p:spTree>
    <p:extLst>
      <p:ext uri="{BB962C8B-B14F-4D97-AF65-F5344CB8AC3E}">
        <p14:creationId xmlns:p14="http://schemas.microsoft.com/office/powerpoint/2010/main" val="2266131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Welcome!</a:t>
            </a:r>
          </a:p>
        </p:txBody>
      </p:sp>
      <p:grpSp>
        <p:nvGrpSpPr>
          <p:cNvPr id="5" name="Group 4">
            <a:extLst>
              <a:ext uri="{FF2B5EF4-FFF2-40B4-BE49-F238E27FC236}">
                <a16:creationId xmlns:a16="http://schemas.microsoft.com/office/drawing/2014/main" id="{FB3A5870-863F-498F-9557-6ADB89066E5D}"/>
              </a:ext>
            </a:extLst>
          </p:cNvPr>
          <p:cNvGrpSpPr/>
          <p:nvPr/>
        </p:nvGrpSpPr>
        <p:grpSpPr>
          <a:xfrm>
            <a:off x="519168" y="1124712"/>
            <a:ext cx="8180615" cy="5143824"/>
            <a:chOff x="576317" y="1048861"/>
            <a:chExt cx="8180615" cy="5550204"/>
          </a:xfrm>
        </p:grpSpPr>
        <p:sp>
          <p:nvSpPr>
            <p:cNvPr id="2" name="Rectangle 1">
              <a:extLst>
                <a:ext uri="{FF2B5EF4-FFF2-40B4-BE49-F238E27FC236}">
                  <a16:creationId xmlns:a16="http://schemas.microsoft.com/office/drawing/2014/main" id="{2474D15B-D1C5-45F7-A4F8-AC2A2D775603}"/>
                </a:ext>
              </a:extLst>
            </p:cNvPr>
            <p:cNvSpPr/>
            <p:nvPr/>
          </p:nvSpPr>
          <p:spPr>
            <a:xfrm>
              <a:off x="723275" y="3290837"/>
              <a:ext cx="8033657" cy="33082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B99DBC7-6D0E-431B-909E-0288CD97CD9C}"/>
                </a:ext>
              </a:extLst>
            </p:cNvPr>
            <p:cNvSpPr txBox="1"/>
            <p:nvPr/>
          </p:nvSpPr>
          <p:spPr>
            <a:xfrm>
              <a:off x="576317" y="1048861"/>
              <a:ext cx="8033657" cy="1119859"/>
            </a:xfrm>
            <a:prstGeom prst="rect">
              <a:avLst/>
            </a:prstGeom>
            <a:noFill/>
          </p:spPr>
          <p:txBody>
            <a:bodyPr wrap="square" rtlCol="0">
              <a:spAutoFit/>
            </a:bodyPr>
            <a:lstStyle/>
            <a:p>
              <a:pPr algn="ctr"/>
              <a:r>
                <a:rPr lang="en-US" sz="1200" i="1" dirty="0">
                  <a:latin typeface="Segoe UI" panose="020B0502040204020203" pitchFamily="34" charset="0"/>
                  <a:cs typeface="Segoe UI" panose="020B0502040204020203" pitchFamily="34" charset="0"/>
                </a:rPr>
                <a:t>The Military Housing Office (MHO) welcomes you to MCAS Yuma where The Military Housing Office Mission is to provide safe, clean, comfortable and affordable housing for MCAS Yuma personnel and their families as quickly as possible and to enhance their experience in Yuma through a partnership between the Military Housing Office and private sector service providers. We continue forward with programs that boost morale, leading to happy residents and productive service members</a:t>
              </a:r>
              <a:endParaRPr lang="en-US" sz="1200" i="1" dirty="0">
                <a:solidFill>
                  <a:srgbClr val="AA182C"/>
                </a:solidFill>
                <a:latin typeface="Segoe UI" panose="020B0502040204020203" pitchFamily="34" charset="0"/>
                <a:cs typeface="Segoe UI" panose="020B0502040204020203" pitchFamily="34" charset="0"/>
              </a:endParaRPr>
            </a:p>
          </p:txBody>
        </p:sp>
        <p:pic>
          <p:nvPicPr>
            <p:cNvPr id="22" name="Graphic 21" descr="House">
              <a:extLst>
                <a:ext uri="{FF2B5EF4-FFF2-40B4-BE49-F238E27FC236}">
                  <a16:creationId xmlns:a16="http://schemas.microsoft.com/office/drawing/2014/main" id="{6096E55D-62C2-44C2-BA08-863600BDD83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42669" y="2119353"/>
              <a:ext cx="1258662" cy="1119859"/>
            </a:xfrm>
            <a:prstGeom prst="rect">
              <a:avLst/>
            </a:prstGeom>
          </p:spPr>
        </p:pic>
        <p:sp>
          <p:nvSpPr>
            <p:cNvPr id="23" name="TextBox 22">
              <a:extLst>
                <a:ext uri="{FF2B5EF4-FFF2-40B4-BE49-F238E27FC236}">
                  <a16:creationId xmlns:a16="http://schemas.microsoft.com/office/drawing/2014/main" id="{D13D8598-24B1-4E08-96B7-2B017D475D57}"/>
                </a:ext>
              </a:extLst>
            </p:cNvPr>
            <p:cNvSpPr txBox="1"/>
            <p:nvPr/>
          </p:nvSpPr>
          <p:spPr>
            <a:xfrm>
              <a:off x="816428" y="3310042"/>
              <a:ext cx="7772399" cy="3204688"/>
            </a:xfrm>
            <a:prstGeom prst="rect">
              <a:avLst/>
            </a:prstGeom>
            <a:noFill/>
          </p:spPr>
          <p:txBody>
            <a:bodyPr wrap="square" rtlCol="0">
              <a:spAutoFit/>
            </a:bodyPr>
            <a:lstStyle/>
            <a:p>
              <a:pPr marL="285750" indent="-285750">
                <a:spcBef>
                  <a:spcPts val="600"/>
                </a:spcBef>
                <a:buFont typeface="Arial" panose="020B0604020202020204" pitchFamily="34" charset="0"/>
                <a:buChar char="•"/>
              </a:pPr>
              <a:endParaRPr lang="en-US" sz="100" dirty="0">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r>
                <a:rPr lang="en-US" sz="1600" dirty="0">
                  <a:latin typeface="Segoe UI" panose="020B0502040204020203" pitchFamily="34" charset="0"/>
                  <a:cs typeface="Segoe UI" panose="020B0502040204020203" pitchFamily="34" charset="0"/>
                </a:rPr>
                <a:t>This brief is an introduction to your MHO &amp; PPV Partner &amp; includes your rights &amp; responsibilities as a tenant.</a:t>
              </a:r>
            </a:p>
            <a:p>
              <a:pPr marL="285750" indent="-285750">
                <a:buFont typeface="Arial" panose="020B0604020202020204" pitchFamily="34" charset="0"/>
                <a:buChar char="•"/>
              </a:pPr>
              <a:endParaRPr lang="en-US" sz="1600" dirty="0">
                <a:latin typeface="Segoe UI" panose="020B0502040204020203" pitchFamily="34" charset="0"/>
                <a:cs typeface="Segoe UI" panose="020B0502040204020203" pitchFamily="34" charset="0"/>
              </a:endParaRPr>
            </a:p>
            <a:p>
              <a:pPr marL="285750" indent="-285750">
                <a:buClr>
                  <a:schemeClr val="tx1"/>
                </a:buClr>
                <a:buFont typeface="Arial" panose="020B0604020202020204" pitchFamily="34" charset="0"/>
                <a:buChar char="•"/>
              </a:pPr>
              <a:r>
                <a:rPr lang="en-US" sz="1600" dirty="0">
                  <a:latin typeface="Segoe UI" panose="020B0502040204020203" pitchFamily="34" charset="0"/>
                  <a:cs typeface="Segoe UI" panose="020B0502040204020203" pitchFamily="34" charset="0"/>
                </a:rPr>
                <a:t>Liberty Military Housing is a privatized company that owns &amp; manages your rental property. The MHO, your government point of contact (POC), will assist you with any housing concerns &amp; serve as your housing advocate.</a:t>
              </a:r>
            </a:p>
            <a:p>
              <a:pPr>
                <a:buClr>
                  <a:schemeClr val="tx1"/>
                </a:buClr>
              </a:pPr>
              <a:endParaRPr lang="en-US" sz="1600" dirty="0">
                <a:latin typeface="Segoe UI" panose="020B0502040204020203" pitchFamily="34" charset="0"/>
                <a:cs typeface="Segoe UI" panose="020B0502040204020203" pitchFamily="34" charset="0"/>
              </a:endParaRPr>
            </a:p>
            <a:p>
              <a:pPr marL="285750" indent="-285750">
                <a:spcBef>
                  <a:spcPts val="600"/>
                </a:spcBef>
                <a:buFont typeface="Arial" panose="020B0604020202020204" pitchFamily="34" charset="0"/>
                <a:buChar char="•"/>
              </a:pPr>
              <a:r>
                <a:rPr lang="en-US" sz="1600" dirty="0">
                  <a:latin typeface="Segoe UI" panose="020B0502040204020203" pitchFamily="34" charset="0"/>
                  <a:cs typeface="Segoe UI" panose="020B0502040204020203" pitchFamily="34" charset="0"/>
                </a:rPr>
                <a:t>Your PPV Partner now requires you to obtain renters’ insurance as a condition of your occupancy. Renters’ insurance helps protect you &amp; your belongings. Additional information on renters' insurance is found within this brief &amp; is available from your MHO.</a:t>
              </a:r>
            </a:p>
          </p:txBody>
        </p:sp>
      </p:grpSp>
      <p:sp>
        <p:nvSpPr>
          <p:cNvPr id="13" name="Slide Number Placeholder 10">
            <a:extLst>
              <a:ext uri="{FF2B5EF4-FFF2-40B4-BE49-F238E27FC236}">
                <a16:creationId xmlns:a16="http://schemas.microsoft.com/office/drawing/2014/main" id="{FCA99619-2A75-4398-84DB-34F12812D397}"/>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dirty="0">
                <a:solidFill>
                  <a:prstClr val="black">
                    <a:tint val="75000"/>
                  </a:prstClr>
                </a:solidFill>
              </a:rPr>
              <a:t>3</a:t>
            </a:r>
            <a:endParaRPr lang="en-US" sz="1000" dirty="0"/>
          </a:p>
        </p:txBody>
      </p:sp>
    </p:spTree>
    <p:extLst>
      <p:ext uri="{BB962C8B-B14F-4D97-AF65-F5344CB8AC3E}">
        <p14:creationId xmlns:p14="http://schemas.microsoft.com/office/powerpoint/2010/main" val="74704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Contact Information</a:t>
            </a:r>
          </a:p>
        </p:txBody>
      </p:sp>
      <p:sp>
        <p:nvSpPr>
          <p:cNvPr id="22" name="Oval 21">
            <a:extLst>
              <a:ext uri="{FF2B5EF4-FFF2-40B4-BE49-F238E27FC236}">
                <a16:creationId xmlns:a16="http://schemas.microsoft.com/office/drawing/2014/main" id="{49C15A0C-5BEB-4A73-B75B-1BA755B80414}"/>
              </a:ext>
            </a:extLst>
          </p:cNvPr>
          <p:cNvSpPr/>
          <p:nvPr/>
        </p:nvSpPr>
        <p:spPr bwMode="auto">
          <a:xfrm>
            <a:off x="3686537" y="2042438"/>
            <a:ext cx="1770927" cy="1296365"/>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aphicFrame>
        <p:nvGraphicFramePr>
          <p:cNvPr id="3" name="Table 4">
            <a:extLst>
              <a:ext uri="{FF2B5EF4-FFF2-40B4-BE49-F238E27FC236}">
                <a16:creationId xmlns:a16="http://schemas.microsoft.com/office/drawing/2014/main" id="{188CDEE4-FB33-4D2F-A066-5F4858342634}"/>
              </a:ext>
            </a:extLst>
          </p:cNvPr>
          <p:cNvGraphicFramePr>
            <a:graphicFrameLocks noGrp="1"/>
          </p:cNvGraphicFramePr>
          <p:nvPr>
            <p:extLst>
              <p:ext uri="{D42A27DB-BD31-4B8C-83A1-F6EECF244321}">
                <p14:modId xmlns:p14="http://schemas.microsoft.com/office/powerpoint/2010/main" val="1134919757"/>
              </p:ext>
            </p:extLst>
          </p:nvPr>
        </p:nvGraphicFramePr>
        <p:xfrm>
          <a:off x="628650" y="1485900"/>
          <a:ext cx="7886700" cy="4832605"/>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1969857872"/>
                    </a:ext>
                  </a:extLst>
                </a:gridCol>
                <a:gridCol w="3943350">
                  <a:extLst>
                    <a:ext uri="{9D8B030D-6E8A-4147-A177-3AD203B41FA5}">
                      <a16:colId xmlns:a16="http://schemas.microsoft.com/office/drawing/2014/main" val="1437868334"/>
                    </a:ext>
                  </a:extLst>
                </a:gridCol>
              </a:tblGrid>
              <a:tr h="37938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Segoe UI" panose="020B0502040204020203" pitchFamily="34" charset="0"/>
                          <a:cs typeface="Segoe UI" panose="020B0502040204020203" pitchFamily="34" charset="0"/>
                        </a:rPr>
                        <a:t>MHO Contact Information</a:t>
                      </a:r>
                    </a:p>
                  </a:txBody>
                  <a:tcPr>
                    <a:solidFill>
                      <a:srgbClr val="0A2240"/>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latin typeface="Segoe UI" panose="020B0502040204020203" pitchFamily="34" charset="0"/>
                          <a:cs typeface="Segoe UI" panose="020B0502040204020203" pitchFamily="34" charset="0"/>
                        </a:rPr>
                        <a:t>PPV Partner Contact Information</a:t>
                      </a:r>
                    </a:p>
                  </a:txBody>
                  <a:tcPr>
                    <a:solidFill>
                      <a:srgbClr val="0A2240"/>
                    </a:solidFill>
                  </a:tcPr>
                </a:tc>
                <a:extLst>
                  <a:ext uri="{0D108BD9-81ED-4DB2-BD59-A6C34878D82A}">
                    <a16:rowId xmlns:a16="http://schemas.microsoft.com/office/drawing/2014/main" val="3984731256"/>
                  </a:ext>
                </a:extLst>
              </a:tr>
              <a:tr h="890645">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Segoe UI" panose="020B0502040204020203" pitchFamily="34" charset="0"/>
                          <a:ea typeface="+mn-ea"/>
                          <a:cs typeface="Segoe UI" panose="020B0502040204020203" pitchFamily="34" charset="0"/>
                        </a:rPr>
                        <a:t>Street Address: </a:t>
                      </a:r>
                      <a:r>
                        <a:rPr lang="en-US" sz="1600" b="0" i="0" kern="1200" dirty="0">
                          <a:solidFill>
                            <a:schemeClr val="tx1"/>
                          </a:solidFill>
                          <a:latin typeface="Segoe UI" panose="020B0502040204020203" pitchFamily="34" charset="0"/>
                          <a:ea typeface="+mn-ea"/>
                          <a:cs typeface="Segoe UI" panose="020B0502040204020203" pitchFamily="34" charset="0"/>
                        </a:rPr>
                        <a:t>1093</a:t>
                      </a:r>
                      <a:r>
                        <a:rPr lang="en-US" sz="1600" b="0" i="0" kern="1200" baseline="0" dirty="0">
                          <a:solidFill>
                            <a:schemeClr val="tx1"/>
                          </a:solidFill>
                          <a:latin typeface="Segoe UI" panose="020B0502040204020203" pitchFamily="34" charset="0"/>
                          <a:ea typeface="+mn-ea"/>
                          <a:cs typeface="Segoe UI" panose="020B0502040204020203" pitchFamily="34" charset="0"/>
                        </a:rPr>
                        <a:t> Thomas Ave</a:t>
                      </a:r>
                      <a:endParaRPr lang="en-US" sz="1600" b="1" i="1" kern="1200" dirty="0">
                        <a:solidFill>
                          <a:srgbClr val="AA182C"/>
                        </a:solidFill>
                        <a:latin typeface="Segoe UI" panose="020B0502040204020203" pitchFamily="34" charset="0"/>
                        <a:ea typeface="+mn-ea"/>
                        <a:cs typeface="Segoe UI" panose="020B0502040204020203" pitchFamily="34" charset="0"/>
                      </a:endParaRPr>
                    </a:p>
                  </a:txBody>
                  <a:tcPr>
                    <a:solidFill>
                      <a:srgbClr val="D9D9D9"/>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kern="1200" dirty="0">
                          <a:solidFill>
                            <a:schemeClr val="dk1"/>
                          </a:solidFill>
                          <a:latin typeface="Segoe UI" panose="020B0502040204020203" pitchFamily="34" charset="0"/>
                          <a:ea typeface="+mn-ea"/>
                          <a:cs typeface="Segoe UI" panose="020B0502040204020203" pitchFamily="34" charset="0"/>
                        </a:rPr>
                        <a:t>Street Address: </a:t>
                      </a:r>
                      <a:r>
                        <a:rPr lang="en-US" sz="1600" b="0" kern="1200" dirty="0">
                          <a:solidFill>
                            <a:schemeClr val="dk1"/>
                          </a:solidFill>
                          <a:latin typeface="Segoe UI" panose="020B0502040204020203" pitchFamily="34" charset="0"/>
                          <a:ea typeface="+mn-ea"/>
                          <a:cs typeface="Segoe UI" panose="020B0502040204020203" pitchFamily="34" charset="0"/>
                        </a:rPr>
                        <a:t>1093 Thomas</a:t>
                      </a:r>
                      <a:r>
                        <a:rPr lang="en-US" sz="1600" b="0" kern="1200" baseline="0" dirty="0">
                          <a:solidFill>
                            <a:schemeClr val="dk1"/>
                          </a:solidFill>
                          <a:latin typeface="Segoe UI" panose="020B0502040204020203" pitchFamily="34" charset="0"/>
                          <a:ea typeface="+mn-ea"/>
                          <a:cs typeface="Segoe UI" panose="020B0502040204020203" pitchFamily="34" charset="0"/>
                        </a:rPr>
                        <a:t> Ave</a:t>
                      </a:r>
                      <a:endParaRPr lang="en-US" sz="1600" b="1" i="1" kern="1200" dirty="0">
                        <a:solidFill>
                          <a:srgbClr val="AA182C"/>
                        </a:solidFill>
                        <a:latin typeface="Segoe UI" panose="020B0502040204020203" pitchFamily="34" charset="0"/>
                        <a:ea typeface="+mn-ea"/>
                        <a:cs typeface="Segoe UI" panose="020B0502040204020203" pitchFamily="34" charset="0"/>
                      </a:endParaRPr>
                    </a:p>
                  </a:txBody>
                  <a:tcPr>
                    <a:solidFill>
                      <a:srgbClr val="D9D9D9"/>
                    </a:solidFill>
                  </a:tcPr>
                </a:tc>
                <a:extLst>
                  <a:ext uri="{0D108BD9-81ED-4DB2-BD59-A6C34878D82A}">
                    <a16:rowId xmlns:a16="http://schemas.microsoft.com/office/drawing/2014/main" val="4224000957"/>
                  </a:ext>
                </a:extLst>
              </a:tr>
              <a:tr h="890645">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Phone</a:t>
                      </a:r>
                      <a:r>
                        <a:rPr lang="en-US" sz="1600" dirty="0">
                          <a:latin typeface="Segoe UI" panose="020B0502040204020203" pitchFamily="34" charset="0"/>
                          <a:cs typeface="Segoe UI" panose="020B0502040204020203" pitchFamily="34" charset="0"/>
                        </a:rPr>
                        <a:t>: (928) 269-2826</a:t>
                      </a:r>
                      <a:endParaRPr lang="en-US" sz="1600" b="1" i="1" dirty="0">
                        <a:solidFill>
                          <a:srgbClr val="AA182C"/>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Phone</a:t>
                      </a:r>
                      <a:r>
                        <a:rPr lang="en-US" sz="1600" dirty="0">
                          <a:latin typeface="Segoe UI" panose="020B0502040204020203" pitchFamily="34" charset="0"/>
                          <a:cs typeface="Segoe UI" panose="020B0502040204020203" pitchFamily="34" charset="0"/>
                        </a:rPr>
                        <a:t>: </a:t>
                      </a:r>
                      <a:r>
                        <a:rPr lang="en-US" sz="1600" baseline="0" dirty="0">
                          <a:latin typeface="Segoe UI" panose="020B0502040204020203" pitchFamily="34" charset="0"/>
                          <a:cs typeface="Segoe UI" panose="020B0502040204020203" pitchFamily="34" charset="0"/>
                        </a:rPr>
                        <a:t>(928) 344-1240</a:t>
                      </a:r>
                      <a:endParaRPr lang="en-US" sz="1600" dirty="0">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2845628051"/>
                  </a:ext>
                </a:extLst>
              </a:tr>
              <a:tr h="890645">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Website</a:t>
                      </a:r>
                      <a:r>
                        <a:rPr lang="en-US" sz="1600" dirty="0">
                          <a:latin typeface="Segoe UI" panose="020B0502040204020203" pitchFamily="34" charset="0"/>
                          <a:cs typeface="Segoe UI" panose="020B0502040204020203" pitchFamily="34" charset="0"/>
                        </a:rPr>
                        <a:t>: </a:t>
                      </a:r>
                      <a:r>
                        <a:rPr lang="en-US" sz="1600" b="0" i="0" dirty="0">
                          <a:solidFill>
                            <a:schemeClr val="tx1"/>
                          </a:solidFill>
                          <a:latin typeface="Segoe UI" panose="020B0502040204020203" pitchFamily="34" charset="0"/>
                          <a:cs typeface="Segoe UI" panose="020B0502040204020203" pitchFamily="34" charset="0"/>
                        </a:rPr>
                        <a:t>mcasyuma.marines.mil</a:t>
                      </a:r>
                      <a:endParaRPr lang="en-US" sz="1600" b="1" i="1" dirty="0">
                        <a:solidFill>
                          <a:srgbClr val="AA182C"/>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Website</a:t>
                      </a:r>
                      <a:r>
                        <a:rPr lang="en-US" sz="1600" dirty="0">
                          <a:latin typeface="Segoe UI" panose="020B0502040204020203" pitchFamily="34" charset="0"/>
                          <a:cs typeface="Segoe UI" panose="020B0502040204020203" pitchFamily="34" charset="0"/>
                        </a:rPr>
                        <a:t>: </a:t>
                      </a:r>
                      <a:r>
                        <a:rPr lang="en-US" sz="1600" baseline="0" dirty="0">
                          <a:latin typeface="Segoe UI" panose="020B0502040204020203" pitchFamily="34" charset="0"/>
                          <a:cs typeface="Segoe UI" panose="020B0502040204020203" pitchFamily="34" charset="0"/>
                        </a:rPr>
                        <a:t>LiveLMH.com</a:t>
                      </a:r>
                      <a:endParaRPr lang="en-US" sz="1600" dirty="0">
                        <a:latin typeface="Segoe UI" panose="020B0502040204020203" pitchFamily="34" charset="0"/>
                        <a:cs typeface="Segoe UI" panose="020B0502040204020203" pitchFamily="34" charset="0"/>
                      </a:endParaRPr>
                    </a:p>
                  </a:txBody>
                  <a:tcPr>
                    <a:solidFill>
                      <a:srgbClr val="D9D9D9"/>
                    </a:solidFill>
                  </a:tcPr>
                </a:tc>
                <a:extLst>
                  <a:ext uri="{0D108BD9-81ED-4DB2-BD59-A6C34878D82A}">
                    <a16:rowId xmlns:a16="http://schemas.microsoft.com/office/drawing/2014/main" val="1250547317"/>
                  </a:ext>
                </a:extLst>
              </a:tr>
              <a:tr h="890645">
                <a:tc>
                  <a:txBody>
                    <a:bodyPr/>
                    <a:lstStyle/>
                    <a:p>
                      <a:pPr marL="171450" indent="-171450">
                        <a:buFont typeface="Arial" panose="020B0604020202020204" pitchFamily="34" charset="0"/>
                        <a:buChar char="•"/>
                      </a:pPr>
                      <a:r>
                        <a:rPr lang="en-US" sz="1600" b="1" dirty="0">
                          <a:solidFill>
                            <a:schemeClr val="tx1"/>
                          </a:solidFill>
                          <a:latin typeface="Segoe UI" panose="020B0502040204020203" pitchFamily="34" charset="0"/>
                          <a:cs typeface="Segoe UI" panose="020B0502040204020203" pitchFamily="34" charset="0"/>
                        </a:rPr>
                        <a:t>Facebook</a:t>
                      </a:r>
                      <a:r>
                        <a:rPr lang="en-US" sz="1600" dirty="0">
                          <a:solidFill>
                            <a:schemeClr val="tx1"/>
                          </a:solidFill>
                          <a:latin typeface="Segoe UI" panose="020B0502040204020203" pitchFamily="34" charset="0"/>
                          <a:cs typeface="Segoe UI" panose="020B0502040204020203" pitchFamily="34" charset="0"/>
                        </a:rPr>
                        <a:t>/</a:t>
                      </a:r>
                      <a:r>
                        <a:rPr lang="en-US" sz="1600" b="1" dirty="0">
                          <a:solidFill>
                            <a:schemeClr val="tx1"/>
                          </a:solidFill>
                          <a:latin typeface="Segoe UI" panose="020B0502040204020203" pitchFamily="34" charset="0"/>
                          <a:cs typeface="Segoe UI" panose="020B0502040204020203" pitchFamily="34" charset="0"/>
                        </a:rPr>
                        <a:t>Social</a:t>
                      </a:r>
                      <a:r>
                        <a:rPr lang="en-US" sz="1600" dirty="0">
                          <a:solidFill>
                            <a:schemeClr val="tx1"/>
                          </a:solidFill>
                          <a:latin typeface="Segoe UI" panose="020B0502040204020203" pitchFamily="34" charset="0"/>
                          <a:cs typeface="Segoe UI" panose="020B0502040204020203" pitchFamily="34" charset="0"/>
                        </a:rPr>
                        <a:t> </a:t>
                      </a:r>
                      <a:r>
                        <a:rPr lang="en-US" sz="1600" b="1" dirty="0">
                          <a:solidFill>
                            <a:schemeClr val="tx1"/>
                          </a:solidFill>
                          <a:latin typeface="Segoe UI" panose="020B0502040204020203" pitchFamily="34" charset="0"/>
                          <a:cs typeface="Segoe UI" panose="020B0502040204020203" pitchFamily="34" charset="0"/>
                        </a:rPr>
                        <a:t>Media</a:t>
                      </a:r>
                      <a:r>
                        <a:rPr lang="en-US" sz="1600" dirty="0">
                          <a:solidFill>
                            <a:schemeClr val="tx1"/>
                          </a:solidFill>
                          <a:latin typeface="Segoe UI" panose="020B0502040204020203" pitchFamily="34" charset="0"/>
                          <a:cs typeface="Segoe UI" panose="020B0502040204020203" pitchFamily="34" charset="0"/>
                        </a:rPr>
                        <a:t>: </a:t>
                      </a:r>
                      <a:r>
                        <a:rPr lang="en-US" sz="1600" b="0" i="0" dirty="0" err="1">
                          <a:solidFill>
                            <a:schemeClr val="tx1"/>
                          </a:solidFill>
                          <a:latin typeface="Segoe UI" panose="020B0502040204020203" pitchFamily="34" charset="0"/>
                          <a:cs typeface="Segoe UI" panose="020B0502040204020203" pitchFamily="34" charset="0"/>
                        </a:rPr>
                        <a:t>MCASYuma</a:t>
                      </a:r>
                      <a:endParaRPr lang="en-US" sz="1600" b="0" i="0" dirty="0">
                        <a:solidFill>
                          <a:schemeClr val="tx1"/>
                        </a:solidFill>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i="0" dirty="0">
                          <a:solidFill>
                            <a:schemeClr val="tx1"/>
                          </a:solidFill>
                          <a:latin typeface="Segoe UI" panose="020B0502040204020203" pitchFamily="34" charset="0"/>
                          <a:cs typeface="Segoe UI" panose="020B0502040204020203" pitchFamily="34" charset="0"/>
                        </a:rPr>
                        <a:t>Instagram</a:t>
                      </a:r>
                      <a:r>
                        <a:rPr lang="en-US" sz="1600" b="1" i="1" dirty="0">
                          <a:solidFill>
                            <a:schemeClr val="tx1"/>
                          </a:solidFill>
                          <a:latin typeface="Segoe UI" panose="020B0502040204020203" pitchFamily="34" charset="0"/>
                          <a:cs typeface="Segoe UI" panose="020B0502040204020203" pitchFamily="34" charset="0"/>
                        </a:rPr>
                        <a:t>:</a:t>
                      </a:r>
                      <a:r>
                        <a:rPr lang="en-US" sz="1600" b="1" i="1" baseline="0" dirty="0">
                          <a:solidFill>
                            <a:schemeClr val="tx1"/>
                          </a:solidFill>
                          <a:latin typeface="Segoe UI" panose="020B0502040204020203" pitchFamily="34" charset="0"/>
                          <a:cs typeface="Segoe UI" panose="020B0502040204020203" pitchFamily="34" charset="0"/>
                        </a:rPr>
                        <a:t> </a:t>
                      </a:r>
                      <a:r>
                        <a:rPr lang="en-US" sz="1600" b="0" i="0" baseline="0" dirty="0">
                          <a:solidFill>
                            <a:schemeClr val="tx1"/>
                          </a:solidFill>
                          <a:latin typeface="Segoe UI" panose="020B0502040204020203" pitchFamily="34" charset="0"/>
                          <a:cs typeface="Segoe UI" panose="020B0502040204020203" pitchFamily="34" charset="0"/>
                        </a:rPr>
                        <a:t>@mcasyuma</a:t>
                      </a:r>
                    </a:p>
                    <a:p>
                      <a:pPr marL="171450" indent="-171450">
                        <a:buFont typeface="Arial" panose="020B0604020202020204" pitchFamily="34" charset="0"/>
                        <a:buChar char="•"/>
                      </a:pPr>
                      <a:r>
                        <a:rPr lang="en-US" sz="1600" b="1" i="0" baseline="0" dirty="0">
                          <a:solidFill>
                            <a:schemeClr val="tx1"/>
                          </a:solidFill>
                          <a:latin typeface="Segoe UI" panose="020B0502040204020203" pitchFamily="34" charset="0"/>
                          <a:cs typeface="Segoe UI" panose="020B0502040204020203" pitchFamily="34" charset="0"/>
                        </a:rPr>
                        <a:t>Twitter: </a:t>
                      </a:r>
                      <a:r>
                        <a:rPr lang="en-US" sz="1600" b="0" i="0" baseline="0" dirty="0">
                          <a:solidFill>
                            <a:schemeClr val="tx1"/>
                          </a:solidFill>
                          <a:latin typeface="Segoe UI" panose="020B0502040204020203" pitchFamily="34" charset="0"/>
                          <a:cs typeface="Segoe UI" panose="020B0502040204020203" pitchFamily="34" charset="0"/>
                        </a:rPr>
                        <a:t>@Yuma_mcas</a:t>
                      </a:r>
                      <a:endParaRPr lang="en-US" sz="1600" b="0" i="0" dirty="0">
                        <a:solidFill>
                          <a:schemeClr val="tx1"/>
                        </a:solidFill>
                        <a:latin typeface="Segoe UI" panose="020B0502040204020203" pitchFamily="34" charset="0"/>
                        <a:cs typeface="Segoe UI" panose="020B0502040204020203" pitchFamily="34" charset="0"/>
                      </a:endParaRPr>
                    </a:p>
                  </a:txBody>
                  <a:tcPr>
                    <a:solidFill>
                      <a:srgbClr val="D9D9D9"/>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Segoe UI" panose="020B0502040204020203" pitchFamily="34" charset="0"/>
                          <a:cs typeface="Segoe UI" panose="020B0502040204020203" pitchFamily="34" charset="0"/>
                        </a:rPr>
                        <a:t>Facebook</a:t>
                      </a:r>
                      <a:r>
                        <a:rPr lang="en-US" sz="1600" dirty="0">
                          <a:latin typeface="Segoe UI" panose="020B0502040204020203" pitchFamily="34" charset="0"/>
                          <a:cs typeface="Segoe UI" panose="020B0502040204020203" pitchFamily="34" charset="0"/>
                        </a:rPr>
                        <a:t>/</a:t>
                      </a:r>
                      <a:r>
                        <a:rPr lang="en-US" sz="1600" b="1" dirty="0">
                          <a:latin typeface="Segoe UI" panose="020B0502040204020203" pitchFamily="34" charset="0"/>
                          <a:cs typeface="Segoe UI" panose="020B0502040204020203" pitchFamily="34" charset="0"/>
                        </a:rPr>
                        <a:t>Social</a:t>
                      </a:r>
                      <a:r>
                        <a:rPr lang="en-US" sz="1600" dirty="0">
                          <a:latin typeface="Segoe UI" panose="020B0502040204020203" pitchFamily="34" charset="0"/>
                          <a:cs typeface="Segoe UI" panose="020B0502040204020203" pitchFamily="34" charset="0"/>
                        </a:rPr>
                        <a:t> </a:t>
                      </a:r>
                      <a:r>
                        <a:rPr lang="en-US" sz="1600" b="1" dirty="0">
                          <a:latin typeface="Segoe UI" panose="020B0502040204020203" pitchFamily="34" charset="0"/>
                          <a:cs typeface="Segoe UI" panose="020B0502040204020203" pitchFamily="34" charset="0"/>
                        </a:rPr>
                        <a:t>Media</a:t>
                      </a:r>
                      <a:r>
                        <a:rPr lang="en-US" sz="1600" dirty="0">
                          <a:latin typeface="Segoe UI" panose="020B0502040204020203" pitchFamily="34" charset="0"/>
                          <a:cs typeface="Segoe UI" panose="020B0502040204020203" pitchFamily="34" charset="0"/>
                        </a:rPr>
                        <a:t>: https://www.facebook.com/LMHCampPendleton/</a:t>
                      </a:r>
                    </a:p>
                  </a:txBody>
                  <a:tcPr>
                    <a:solidFill>
                      <a:srgbClr val="D9D9D9"/>
                    </a:solidFill>
                  </a:tcPr>
                </a:tc>
                <a:extLst>
                  <a:ext uri="{0D108BD9-81ED-4DB2-BD59-A6C34878D82A}">
                    <a16:rowId xmlns:a16="http://schemas.microsoft.com/office/drawing/2014/main" val="3935871003"/>
                  </a:ext>
                </a:extLst>
              </a:tr>
              <a:tr h="890645">
                <a:tc>
                  <a:txBody>
                    <a:bodyPr/>
                    <a:lstStyle/>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Segoe UI" panose="020B0502040204020203" pitchFamily="34" charset="0"/>
                          <a:cs typeface="Segoe UI" panose="020B0502040204020203" pitchFamily="34" charset="0"/>
                        </a:rPr>
                        <a:t>Email</a:t>
                      </a:r>
                      <a:r>
                        <a:rPr lang="en-US" sz="1600" dirty="0">
                          <a:latin typeface="Segoe UI" panose="020B0502040204020203" pitchFamily="34" charset="0"/>
                          <a:cs typeface="Segoe UI" panose="020B0502040204020203" pitchFamily="34" charset="0"/>
                        </a:rPr>
                        <a:t>: </a:t>
                      </a:r>
                      <a:r>
                        <a:rPr lang="en-US" sz="1600" b="0" i="0" dirty="0">
                          <a:solidFill>
                            <a:schemeClr val="tx1"/>
                          </a:solidFill>
                          <a:latin typeface="Segoe UI" panose="020B0502040204020203" pitchFamily="34" charset="0"/>
                          <a:cs typeface="Segoe UI" panose="020B0502040204020203" pitchFamily="34" charset="0"/>
                        </a:rPr>
                        <a:t>Yuma.housing@usmc.mil</a:t>
                      </a:r>
                      <a:endParaRPr lang="en-US" sz="1600" dirty="0"/>
                    </a:p>
                  </a:txBody>
                  <a:tcPr>
                    <a:solidFill>
                      <a:srgbClr val="D9D9D9"/>
                    </a:solidFill>
                  </a:tcPr>
                </a:tc>
                <a:tc>
                  <a:txBody>
                    <a:bodyPr/>
                    <a:lstStyle/>
                    <a:p>
                      <a:pPr marL="173736" marR="0" lvl="0" indent="-173736"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Segoe UI" panose="020B0502040204020203" pitchFamily="34" charset="0"/>
                          <a:cs typeface="Segoe UI" panose="020B0502040204020203" pitchFamily="34" charset="0"/>
                        </a:rPr>
                        <a:t>Email</a:t>
                      </a:r>
                      <a:r>
                        <a:rPr lang="en-US" sz="1600" dirty="0">
                          <a:latin typeface="Segoe UI" panose="020B0502040204020203" pitchFamily="34" charset="0"/>
                          <a:cs typeface="Segoe UI" panose="020B0502040204020203" pitchFamily="34" charset="0"/>
                        </a:rPr>
                        <a:t>: </a:t>
                      </a:r>
                      <a:r>
                        <a:rPr lang="en-US" sz="1600" b="0" i="0" u="none" dirty="0">
                          <a:solidFill>
                            <a:schemeClr val="tx1"/>
                          </a:solidFill>
                          <a:latin typeface="Segoe UI" panose="020B0502040204020203" pitchFamily="34" charset="0"/>
                          <a:cs typeface="Segoe UI" panose="020B0502040204020203" pitchFamily="34" charset="0"/>
                        </a:rPr>
                        <a:t>yuma@livelmh.com</a:t>
                      </a:r>
                    </a:p>
                  </a:txBody>
                  <a:tcPr>
                    <a:solidFill>
                      <a:srgbClr val="D9D9D9"/>
                    </a:solidFill>
                  </a:tcPr>
                </a:tc>
                <a:extLst>
                  <a:ext uri="{0D108BD9-81ED-4DB2-BD59-A6C34878D82A}">
                    <a16:rowId xmlns:a16="http://schemas.microsoft.com/office/drawing/2014/main" val="1352385053"/>
                  </a:ext>
                </a:extLst>
              </a:tr>
            </a:tbl>
          </a:graphicData>
        </a:graphic>
      </p:graphicFrame>
      <p:sp>
        <p:nvSpPr>
          <p:cNvPr id="13" name="Slide Number Placeholder 10">
            <a:extLst>
              <a:ext uri="{FF2B5EF4-FFF2-40B4-BE49-F238E27FC236}">
                <a16:creationId xmlns:a16="http://schemas.microsoft.com/office/drawing/2014/main" id="{C84AE226-A789-497C-8F80-290C39E50A45}"/>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4</a:t>
            </a:r>
            <a:endParaRPr lang="en-US" dirty="0"/>
          </a:p>
        </p:txBody>
      </p:sp>
    </p:spTree>
    <p:extLst>
      <p:ext uri="{BB962C8B-B14F-4D97-AF65-F5344CB8AC3E}">
        <p14:creationId xmlns:p14="http://schemas.microsoft.com/office/powerpoint/2010/main" val="323607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MHO Services &amp; Responsibilities</a:t>
            </a:r>
          </a:p>
        </p:txBody>
      </p:sp>
      <p:sp>
        <p:nvSpPr>
          <p:cNvPr id="11" name="TextBox 10">
            <a:extLst>
              <a:ext uri="{FF2B5EF4-FFF2-40B4-BE49-F238E27FC236}">
                <a16:creationId xmlns:a16="http://schemas.microsoft.com/office/drawing/2014/main" id="{86F7F256-0DE2-4542-BF7C-AA6926543696}"/>
              </a:ext>
            </a:extLst>
          </p:cNvPr>
          <p:cNvSpPr txBox="1"/>
          <p:nvPr/>
        </p:nvSpPr>
        <p:spPr>
          <a:xfrm>
            <a:off x="1242124" y="1410202"/>
            <a:ext cx="2802787" cy="584775"/>
          </a:xfrm>
          <a:prstGeom prst="rect">
            <a:avLst/>
          </a:prstGeom>
          <a:noFill/>
        </p:spPr>
        <p:txBody>
          <a:bodyPr wrap="square" rtlCol="0">
            <a:spAutoFit/>
          </a:bodyPr>
          <a:lstStyle/>
          <a:p>
            <a:pPr algn="ctr">
              <a:buNone/>
            </a:pPr>
            <a:r>
              <a:rPr lang="en-US" sz="1600" b="1" dirty="0">
                <a:latin typeface="Segoe UI" panose="020B0502040204020203" pitchFamily="34" charset="0"/>
                <a:cs typeface="Segoe UI" panose="020B0502040204020203" pitchFamily="34" charset="0"/>
              </a:rPr>
              <a:t>Installation Commander: </a:t>
            </a:r>
          </a:p>
          <a:p>
            <a:pPr algn="ctr"/>
            <a:r>
              <a:rPr lang="en-US" sz="1600" b="1" i="1" dirty="0">
                <a:latin typeface="Segoe UI" panose="020B0502040204020203" pitchFamily="34" charset="0"/>
                <a:cs typeface="Segoe UI" panose="020B0502040204020203" pitchFamily="34" charset="0"/>
              </a:rPr>
              <a:t>Col. J. K. Stone</a:t>
            </a:r>
          </a:p>
        </p:txBody>
      </p:sp>
      <p:sp>
        <p:nvSpPr>
          <p:cNvPr id="14" name="TextBox 13">
            <a:extLst>
              <a:ext uri="{FF2B5EF4-FFF2-40B4-BE49-F238E27FC236}">
                <a16:creationId xmlns:a16="http://schemas.microsoft.com/office/drawing/2014/main" id="{13D387E3-5503-4369-899E-474C48B2B823}"/>
              </a:ext>
            </a:extLst>
          </p:cNvPr>
          <p:cNvSpPr txBox="1"/>
          <p:nvPr/>
        </p:nvSpPr>
        <p:spPr>
          <a:xfrm>
            <a:off x="4811591" y="1414761"/>
            <a:ext cx="3399756" cy="830997"/>
          </a:xfrm>
          <a:prstGeom prst="rect">
            <a:avLst/>
          </a:prstGeom>
          <a:noFill/>
        </p:spPr>
        <p:txBody>
          <a:bodyPr wrap="square" rtlCol="0">
            <a:spAutoFit/>
          </a:bodyPr>
          <a:lstStyle/>
          <a:p>
            <a:pPr algn="ctr">
              <a:buNone/>
            </a:pPr>
            <a:r>
              <a:rPr lang="en-US" sz="1600" b="1" dirty="0">
                <a:latin typeface="Segoe UI" panose="020B0502040204020203" pitchFamily="34" charset="0"/>
                <a:cs typeface="Segoe UI" panose="020B0502040204020203" pitchFamily="34" charset="0"/>
              </a:rPr>
              <a:t>Installation </a:t>
            </a:r>
            <a:r>
              <a:rPr lang="en-US" sz="1600" b="1" dirty="0">
                <a:solidFill>
                  <a:srgbClr val="0A2240"/>
                </a:solidFill>
                <a:latin typeface="Segoe UI" panose="020B0502040204020203" pitchFamily="34" charset="0"/>
                <a:cs typeface="Segoe UI" panose="020B0502040204020203" pitchFamily="34" charset="0"/>
              </a:rPr>
              <a:t>Military </a:t>
            </a:r>
            <a:r>
              <a:rPr lang="en-US" sz="1600" b="1" dirty="0">
                <a:latin typeface="Segoe UI" panose="020B0502040204020203" pitchFamily="34" charset="0"/>
                <a:cs typeface="Segoe UI" panose="020B0502040204020203" pitchFamily="34" charset="0"/>
              </a:rPr>
              <a:t>Housing Director: </a:t>
            </a:r>
          </a:p>
          <a:p>
            <a:pPr algn="ctr"/>
            <a:r>
              <a:rPr lang="en-US" sz="1600" b="1" i="1" dirty="0">
                <a:latin typeface="Segoe UI" panose="020B0502040204020203" pitchFamily="34" charset="0"/>
                <a:cs typeface="Segoe UI" panose="020B0502040204020203" pitchFamily="34" charset="0"/>
              </a:rPr>
              <a:t>Amy Kennedy</a:t>
            </a:r>
          </a:p>
        </p:txBody>
      </p:sp>
      <p:sp>
        <p:nvSpPr>
          <p:cNvPr id="38" name="TextBox 37">
            <a:extLst>
              <a:ext uri="{FF2B5EF4-FFF2-40B4-BE49-F238E27FC236}">
                <a16:creationId xmlns:a16="http://schemas.microsoft.com/office/drawing/2014/main" id="{13E22B12-74CB-4DDB-BEC7-F7F2BDD011A3}"/>
              </a:ext>
            </a:extLst>
          </p:cNvPr>
          <p:cNvSpPr txBox="1"/>
          <p:nvPr/>
        </p:nvSpPr>
        <p:spPr>
          <a:xfrm>
            <a:off x="438912" y="2705641"/>
            <a:ext cx="8246574" cy="338554"/>
          </a:xfrm>
          <a:prstGeom prst="rect">
            <a:avLst/>
          </a:prstGeom>
          <a:solidFill>
            <a:srgbClr val="0A2240"/>
          </a:solidFill>
        </p:spPr>
        <p:txBody>
          <a:bodyPr wrap="square" rtlCol="0">
            <a:spAutoFit/>
          </a:bodyPr>
          <a:lstStyle/>
          <a:p>
            <a:pPr algn="ctr">
              <a:buNone/>
            </a:pPr>
            <a:r>
              <a:rPr lang="en-US" sz="1600" b="1" dirty="0">
                <a:solidFill>
                  <a:schemeClr val="bg1"/>
                </a:solidFill>
                <a:latin typeface="Segoe UI" panose="020B0502040204020203" pitchFamily="34" charset="0"/>
                <a:cs typeface="Segoe UI" panose="020B0502040204020203" pitchFamily="34" charset="0"/>
              </a:rPr>
              <a:t>The MHO is here to assist you with:</a:t>
            </a:r>
          </a:p>
        </p:txBody>
      </p:sp>
      <p:grpSp>
        <p:nvGrpSpPr>
          <p:cNvPr id="3" name="Group 2">
            <a:extLst>
              <a:ext uri="{FF2B5EF4-FFF2-40B4-BE49-F238E27FC236}">
                <a16:creationId xmlns:a16="http://schemas.microsoft.com/office/drawing/2014/main" id="{EAC633E0-A2E2-4A32-8B6C-62B0FCCB1F14}"/>
              </a:ext>
            </a:extLst>
          </p:cNvPr>
          <p:cNvGrpSpPr/>
          <p:nvPr/>
        </p:nvGrpSpPr>
        <p:grpSpPr>
          <a:xfrm>
            <a:off x="438912" y="3192062"/>
            <a:ext cx="4071181" cy="583621"/>
            <a:chOff x="489922" y="3219494"/>
            <a:chExt cx="3847786" cy="583621"/>
          </a:xfrm>
        </p:grpSpPr>
        <p:pic>
          <p:nvPicPr>
            <p:cNvPr id="39" name="Graphic 38" descr="Confused person">
              <a:extLst>
                <a:ext uri="{FF2B5EF4-FFF2-40B4-BE49-F238E27FC236}">
                  <a16:creationId xmlns:a16="http://schemas.microsoft.com/office/drawing/2014/main" id="{CC2FE655-0931-4F59-A263-3BCD6EB0E02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9922" y="3219494"/>
              <a:ext cx="583621" cy="583621"/>
            </a:xfrm>
            <a:prstGeom prst="rect">
              <a:avLst/>
            </a:prstGeom>
          </p:spPr>
        </p:pic>
        <p:sp>
          <p:nvSpPr>
            <p:cNvPr id="40" name="TextBox 39">
              <a:extLst>
                <a:ext uri="{FF2B5EF4-FFF2-40B4-BE49-F238E27FC236}">
                  <a16:creationId xmlns:a16="http://schemas.microsoft.com/office/drawing/2014/main" id="{29422E3D-71AF-4974-97C7-3E0F8A6B7CA1}"/>
                </a:ext>
              </a:extLst>
            </p:cNvPr>
            <p:cNvSpPr txBox="1"/>
            <p:nvPr/>
          </p:nvSpPr>
          <p:spPr>
            <a:xfrm>
              <a:off x="1156746" y="3234867"/>
              <a:ext cx="3180962" cy="523220"/>
            </a:xfrm>
            <a:prstGeom prst="rect">
              <a:avLst/>
            </a:prstGeom>
            <a:noFill/>
          </p:spPr>
          <p:txBody>
            <a:bodyPr wrap="square" rtlCol="0">
              <a:spAutoFit/>
            </a:bodyPr>
            <a:lstStyle/>
            <a:p>
              <a:pPr>
                <a:buNone/>
              </a:pPr>
              <a:r>
                <a:rPr lang="en-US" sz="1400" b="0" dirty="0">
                  <a:latin typeface="Segoe UI" panose="020B0502040204020203" pitchFamily="34" charset="0"/>
                  <a:cs typeface="Segoe UI" panose="020B0502040204020203" pitchFamily="34" charset="0"/>
                </a:rPr>
                <a:t>Advocacy on your behalf with the PPV Partner</a:t>
              </a:r>
            </a:p>
          </p:txBody>
        </p:sp>
      </p:grpSp>
      <p:grpSp>
        <p:nvGrpSpPr>
          <p:cNvPr id="7" name="Group 6">
            <a:extLst>
              <a:ext uri="{FF2B5EF4-FFF2-40B4-BE49-F238E27FC236}">
                <a16:creationId xmlns:a16="http://schemas.microsoft.com/office/drawing/2014/main" id="{9B5E0DB3-C567-4AFB-928A-DC5D3C16BEBF}"/>
              </a:ext>
            </a:extLst>
          </p:cNvPr>
          <p:cNvGrpSpPr/>
          <p:nvPr/>
        </p:nvGrpSpPr>
        <p:grpSpPr>
          <a:xfrm>
            <a:off x="391313" y="5750306"/>
            <a:ext cx="4109792" cy="679410"/>
            <a:chOff x="419877" y="5715215"/>
            <a:chExt cx="3917831" cy="679410"/>
          </a:xfrm>
        </p:grpSpPr>
        <p:pic>
          <p:nvPicPr>
            <p:cNvPr id="45" name="Graphic 44" descr="Question mark">
              <a:extLst>
                <a:ext uri="{FF2B5EF4-FFF2-40B4-BE49-F238E27FC236}">
                  <a16:creationId xmlns:a16="http://schemas.microsoft.com/office/drawing/2014/main" id="{BB2569C6-4A13-4DF3-B7DB-3C7045F2DE3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9877" y="5715215"/>
              <a:ext cx="679410" cy="679410"/>
            </a:xfrm>
            <a:prstGeom prst="rect">
              <a:avLst/>
            </a:prstGeom>
          </p:spPr>
        </p:pic>
        <p:sp>
          <p:nvSpPr>
            <p:cNvPr id="46" name="TextBox 45">
              <a:extLst>
                <a:ext uri="{FF2B5EF4-FFF2-40B4-BE49-F238E27FC236}">
                  <a16:creationId xmlns:a16="http://schemas.microsoft.com/office/drawing/2014/main" id="{7FC76BE7-CE11-4BC0-8C30-09FDC9B3C912}"/>
                </a:ext>
              </a:extLst>
            </p:cNvPr>
            <p:cNvSpPr txBox="1"/>
            <p:nvPr/>
          </p:nvSpPr>
          <p:spPr>
            <a:xfrm>
              <a:off x="1160536" y="5916856"/>
              <a:ext cx="3177172" cy="307777"/>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Housing questions &amp; concerns</a:t>
              </a:r>
            </a:p>
          </p:txBody>
        </p:sp>
      </p:grpSp>
      <p:grpSp>
        <p:nvGrpSpPr>
          <p:cNvPr id="5" name="Group 4">
            <a:extLst>
              <a:ext uri="{FF2B5EF4-FFF2-40B4-BE49-F238E27FC236}">
                <a16:creationId xmlns:a16="http://schemas.microsoft.com/office/drawing/2014/main" id="{48DBB91A-C3F9-455B-A0FB-5E48977AD743}"/>
              </a:ext>
            </a:extLst>
          </p:cNvPr>
          <p:cNvGrpSpPr/>
          <p:nvPr/>
        </p:nvGrpSpPr>
        <p:grpSpPr>
          <a:xfrm>
            <a:off x="374183" y="3966427"/>
            <a:ext cx="4108478" cy="676392"/>
            <a:chOff x="365002" y="4077434"/>
            <a:chExt cx="3946357" cy="676392"/>
          </a:xfrm>
        </p:grpSpPr>
        <p:sp>
          <p:nvSpPr>
            <p:cNvPr id="42" name="TextBox 41">
              <a:extLst>
                <a:ext uri="{FF2B5EF4-FFF2-40B4-BE49-F238E27FC236}">
                  <a16:creationId xmlns:a16="http://schemas.microsoft.com/office/drawing/2014/main" id="{7057DECD-E8F1-43E4-A7DB-D7A80C4A5720}"/>
                </a:ext>
              </a:extLst>
            </p:cNvPr>
            <p:cNvSpPr txBox="1"/>
            <p:nvPr/>
          </p:nvSpPr>
          <p:spPr>
            <a:xfrm>
              <a:off x="1134187" y="4106234"/>
              <a:ext cx="3177172" cy="523220"/>
            </a:xfrm>
            <a:prstGeom prst="rect">
              <a:avLst/>
            </a:prstGeom>
            <a:noFill/>
          </p:spPr>
          <p:txBody>
            <a:bodyPr wrap="square" rtlCol="0">
              <a:spAutoFit/>
            </a:bodyPr>
            <a:lstStyle/>
            <a:p>
              <a:r>
                <a:rPr lang="en-US" sz="1400" dirty="0">
                  <a:latin typeface="Segoe UI" panose="020B0502040204020203" pitchFamily="34" charset="0"/>
                  <a:cs typeface="Segoe UI" panose="020B0502040204020203" pitchFamily="34" charset="0"/>
                </a:rPr>
                <a:t>Home referral services for off-base housing</a:t>
              </a:r>
            </a:p>
          </p:txBody>
        </p:sp>
        <p:pic>
          <p:nvPicPr>
            <p:cNvPr id="47" name="Graphic 46" descr="Building">
              <a:extLst>
                <a:ext uri="{FF2B5EF4-FFF2-40B4-BE49-F238E27FC236}">
                  <a16:creationId xmlns:a16="http://schemas.microsoft.com/office/drawing/2014/main" id="{964F1643-9D8A-4567-8964-C1CCEB697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5002" y="4077434"/>
              <a:ext cx="717486" cy="676392"/>
            </a:xfrm>
            <a:prstGeom prst="rect">
              <a:avLst/>
            </a:prstGeom>
          </p:spPr>
        </p:pic>
      </p:grpSp>
      <p:grpSp>
        <p:nvGrpSpPr>
          <p:cNvPr id="10" name="Group 9">
            <a:extLst>
              <a:ext uri="{FF2B5EF4-FFF2-40B4-BE49-F238E27FC236}">
                <a16:creationId xmlns:a16="http://schemas.microsoft.com/office/drawing/2014/main" id="{0BC38DE1-C6A4-4FBD-AEE5-3A45909C5AF3}"/>
              </a:ext>
            </a:extLst>
          </p:cNvPr>
          <p:cNvGrpSpPr/>
          <p:nvPr/>
        </p:nvGrpSpPr>
        <p:grpSpPr>
          <a:xfrm>
            <a:off x="4812040" y="5750306"/>
            <a:ext cx="3893047" cy="679410"/>
            <a:chOff x="4771388" y="5039026"/>
            <a:chExt cx="3686812" cy="679410"/>
          </a:xfrm>
        </p:grpSpPr>
        <p:pic>
          <p:nvPicPr>
            <p:cNvPr id="51" name="Graphic 50" descr="Customer review">
              <a:extLst>
                <a:ext uri="{FF2B5EF4-FFF2-40B4-BE49-F238E27FC236}">
                  <a16:creationId xmlns:a16="http://schemas.microsoft.com/office/drawing/2014/main" id="{BB970307-B23D-405E-981B-E17A70F893B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771388" y="5039026"/>
              <a:ext cx="679410" cy="679410"/>
            </a:xfrm>
            <a:prstGeom prst="rect">
              <a:avLst/>
            </a:prstGeom>
          </p:spPr>
        </p:pic>
        <p:sp>
          <p:nvSpPr>
            <p:cNvPr id="52" name="TextBox 51">
              <a:extLst>
                <a:ext uri="{FF2B5EF4-FFF2-40B4-BE49-F238E27FC236}">
                  <a16:creationId xmlns:a16="http://schemas.microsoft.com/office/drawing/2014/main" id="{A746DBB1-F908-441B-992C-64E6A33DE05A}"/>
                </a:ext>
              </a:extLst>
            </p:cNvPr>
            <p:cNvSpPr txBox="1"/>
            <p:nvPr/>
          </p:nvSpPr>
          <p:spPr>
            <a:xfrm>
              <a:off x="5555967" y="5081180"/>
              <a:ext cx="2902233" cy="523220"/>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sz="1400" dirty="0"/>
                <a:t>Assistance in the dispute resolution process </a:t>
              </a:r>
            </a:p>
          </p:txBody>
        </p:sp>
      </p:grpSp>
      <p:sp>
        <p:nvSpPr>
          <p:cNvPr id="32" name="Slide Number Placeholder 10">
            <a:extLst>
              <a:ext uri="{FF2B5EF4-FFF2-40B4-BE49-F238E27FC236}">
                <a16:creationId xmlns:a16="http://schemas.microsoft.com/office/drawing/2014/main" id="{156DE0FD-E23C-4F5D-926C-9B1DF2C01A2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schemeClr val="tx1">
                    <a:lumMod val="50000"/>
                    <a:lumOff val="50000"/>
                  </a:schemeClr>
                </a:solidFill>
              </a:rPr>
              <a:t>5</a:t>
            </a:r>
          </a:p>
        </p:txBody>
      </p:sp>
      <p:grpSp>
        <p:nvGrpSpPr>
          <p:cNvPr id="15" name="Group 14">
            <a:extLst>
              <a:ext uri="{FF2B5EF4-FFF2-40B4-BE49-F238E27FC236}">
                <a16:creationId xmlns:a16="http://schemas.microsoft.com/office/drawing/2014/main" id="{5A9877AA-BFFB-C886-F524-E2D70102C152}"/>
              </a:ext>
            </a:extLst>
          </p:cNvPr>
          <p:cNvGrpSpPr/>
          <p:nvPr/>
        </p:nvGrpSpPr>
        <p:grpSpPr>
          <a:xfrm>
            <a:off x="4811591" y="4861469"/>
            <a:ext cx="3873895" cy="726516"/>
            <a:chOff x="4811591" y="4861469"/>
            <a:chExt cx="3873895" cy="726516"/>
          </a:xfrm>
        </p:grpSpPr>
        <p:pic>
          <p:nvPicPr>
            <p:cNvPr id="13" name="Graphic 12" descr="Address Book with solid fill">
              <a:extLst>
                <a:ext uri="{FF2B5EF4-FFF2-40B4-BE49-F238E27FC236}">
                  <a16:creationId xmlns:a16="http://schemas.microsoft.com/office/drawing/2014/main" id="{DAF2EE14-D22A-4D5D-ABEF-9AD8CCFC8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811591" y="4861469"/>
              <a:ext cx="726516" cy="726516"/>
            </a:xfrm>
            <a:prstGeom prst="rect">
              <a:avLst/>
            </a:prstGeom>
          </p:spPr>
        </p:pic>
        <p:sp>
          <p:nvSpPr>
            <p:cNvPr id="35" name="TextBox 34">
              <a:extLst>
                <a:ext uri="{FF2B5EF4-FFF2-40B4-BE49-F238E27FC236}">
                  <a16:creationId xmlns:a16="http://schemas.microsoft.com/office/drawing/2014/main" id="{FE649952-3F89-4146-B7F1-BE643D9F8DCD}"/>
                </a:ext>
              </a:extLst>
            </p:cNvPr>
            <p:cNvSpPr txBox="1"/>
            <p:nvPr/>
          </p:nvSpPr>
          <p:spPr>
            <a:xfrm>
              <a:off x="5591828" y="5070838"/>
              <a:ext cx="3093658" cy="307777"/>
            </a:xfrm>
            <a:prstGeom prst="rect">
              <a:avLst/>
            </a:prstGeom>
            <a:noFill/>
          </p:spPr>
          <p:txBody>
            <a:bodyPr wrap="square">
              <a:spAutoFit/>
            </a:bodyPr>
            <a:lstStyle/>
            <a:p>
              <a:r>
                <a:rPr lang="en-US" sz="1400" dirty="0">
                  <a:latin typeface="Segoe UI" panose="020B0502040204020203" pitchFamily="34" charset="0"/>
                  <a:cs typeface="Segoe UI" panose="020B0502040204020203" pitchFamily="34" charset="0"/>
                </a:rPr>
                <a:t>MHO contact for next duty station</a:t>
              </a:r>
              <a:endParaRPr lang="en-US" sz="1400" dirty="0"/>
            </a:p>
          </p:txBody>
        </p:sp>
      </p:grpSp>
      <p:grpSp>
        <p:nvGrpSpPr>
          <p:cNvPr id="12" name="Group 11">
            <a:extLst>
              <a:ext uri="{FF2B5EF4-FFF2-40B4-BE49-F238E27FC236}">
                <a16:creationId xmlns:a16="http://schemas.microsoft.com/office/drawing/2014/main" id="{6026D67C-AD96-481D-9048-CFC7CE853B06}"/>
              </a:ext>
            </a:extLst>
          </p:cNvPr>
          <p:cNvGrpSpPr/>
          <p:nvPr/>
        </p:nvGrpSpPr>
        <p:grpSpPr>
          <a:xfrm>
            <a:off x="4877395" y="3154248"/>
            <a:ext cx="3808091" cy="653845"/>
            <a:chOff x="4877395" y="3096637"/>
            <a:chExt cx="4141408" cy="653845"/>
          </a:xfrm>
        </p:grpSpPr>
        <p:sp>
          <p:nvSpPr>
            <p:cNvPr id="31" name="TextBox 30">
              <a:extLst>
                <a:ext uri="{FF2B5EF4-FFF2-40B4-BE49-F238E27FC236}">
                  <a16:creationId xmlns:a16="http://schemas.microsoft.com/office/drawing/2014/main" id="{9575C3B9-A8C7-4087-ABC1-BD6888733F7E}"/>
                </a:ext>
              </a:extLst>
            </p:cNvPr>
            <p:cNvSpPr txBox="1"/>
            <p:nvPr/>
          </p:nvSpPr>
          <p:spPr>
            <a:xfrm>
              <a:off x="5619047" y="3096637"/>
              <a:ext cx="3399756" cy="523220"/>
            </a:xfrm>
            <a:prstGeom prst="rect">
              <a:avLst/>
            </a:prstGeom>
            <a:noFill/>
          </p:spPr>
          <p:txBody>
            <a:bodyPr wrap="square" rtlCol="0">
              <a:spAutoFit/>
            </a:bodyPr>
            <a:lstStyle/>
            <a:p>
              <a:pPr>
                <a:buNone/>
              </a:pPr>
              <a:r>
                <a:rPr lang="en-US" sz="1400" b="0" dirty="0">
                  <a:latin typeface="Segoe UI" panose="020B0502040204020203" pitchFamily="34" charset="0"/>
                  <a:cs typeface="Segoe UI" panose="020B0502040204020203" pitchFamily="34" charset="0"/>
                </a:rPr>
                <a:t>Applications for service members seeking referrals to live in family housing</a:t>
              </a:r>
            </a:p>
          </p:txBody>
        </p:sp>
        <p:pic>
          <p:nvPicPr>
            <p:cNvPr id="6" name="Graphic 5" descr="Contract with solid fill">
              <a:extLst>
                <a:ext uri="{FF2B5EF4-FFF2-40B4-BE49-F238E27FC236}">
                  <a16:creationId xmlns:a16="http://schemas.microsoft.com/office/drawing/2014/main" id="{E551C055-5CC8-435D-80F9-47DA64E049A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77395" y="3160628"/>
              <a:ext cx="589854" cy="589854"/>
            </a:xfrm>
            <a:prstGeom prst="rect">
              <a:avLst/>
            </a:prstGeom>
          </p:spPr>
        </p:pic>
      </p:grpSp>
      <p:grpSp>
        <p:nvGrpSpPr>
          <p:cNvPr id="33" name="Group 32">
            <a:extLst>
              <a:ext uri="{FF2B5EF4-FFF2-40B4-BE49-F238E27FC236}">
                <a16:creationId xmlns:a16="http://schemas.microsoft.com/office/drawing/2014/main" id="{D1FB1E9D-6AA4-48C5-8AE3-F96070FF3E4D}"/>
              </a:ext>
            </a:extLst>
          </p:cNvPr>
          <p:cNvGrpSpPr/>
          <p:nvPr/>
        </p:nvGrpSpPr>
        <p:grpSpPr>
          <a:xfrm>
            <a:off x="310612" y="4693357"/>
            <a:ext cx="4157818" cy="954107"/>
            <a:chOff x="4704807" y="3854461"/>
            <a:chExt cx="3680543" cy="954107"/>
          </a:xfrm>
        </p:grpSpPr>
        <p:pic>
          <p:nvPicPr>
            <p:cNvPr id="34" name="Graphic 33" descr="Traffic cone">
              <a:extLst>
                <a:ext uri="{FF2B5EF4-FFF2-40B4-BE49-F238E27FC236}">
                  <a16:creationId xmlns:a16="http://schemas.microsoft.com/office/drawing/2014/main" id="{262F961D-5D86-4644-88B7-EC9AFB2C7A1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04807" y="3972771"/>
              <a:ext cx="717486" cy="717486"/>
            </a:xfrm>
            <a:prstGeom prst="rect">
              <a:avLst/>
            </a:prstGeom>
          </p:spPr>
        </p:pic>
        <p:sp>
          <p:nvSpPr>
            <p:cNvPr id="36" name="TextBox 35">
              <a:extLst>
                <a:ext uri="{FF2B5EF4-FFF2-40B4-BE49-F238E27FC236}">
                  <a16:creationId xmlns:a16="http://schemas.microsoft.com/office/drawing/2014/main" id="{C20EBCD6-D82F-4534-84D9-9270006A537C}"/>
                </a:ext>
              </a:extLst>
            </p:cNvPr>
            <p:cNvSpPr txBox="1"/>
            <p:nvPr/>
          </p:nvSpPr>
          <p:spPr>
            <a:xfrm>
              <a:off x="5463012" y="3854461"/>
              <a:ext cx="2922338" cy="954107"/>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sz="1400" dirty="0"/>
                <a:t>Provide assistance during move-in, move-out, pre-inspection &amp; other special inspections performed by PPV Partner</a:t>
              </a:r>
            </a:p>
          </p:txBody>
        </p:sp>
      </p:grpSp>
      <p:grpSp>
        <p:nvGrpSpPr>
          <p:cNvPr id="16" name="Group 15">
            <a:extLst>
              <a:ext uri="{FF2B5EF4-FFF2-40B4-BE49-F238E27FC236}">
                <a16:creationId xmlns:a16="http://schemas.microsoft.com/office/drawing/2014/main" id="{12730690-8EA0-31DF-35E9-FB5C068727DB}"/>
              </a:ext>
            </a:extLst>
          </p:cNvPr>
          <p:cNvGrpSpPr/>
          <p:nvPr/>
        </p:nvGrpSpPr>
        <p:grpSpPr>
          <a:xfrm>
            <a:off x="4820692" y="3945915"/>
            <a:ext cx="3694658" cy="717415"/>
            <a:chOff x="4820692" y="3945915"/>
            <a:chExt cx="3694658" cy="717415"/>
          </a:xfrm>
        </p:grpSpPr>
        <p:sp>
          <p:nvSpPr>
            <p:cNvPr id="48" name="TextBox 47">
              <a:extLst>
                <a:ext uri="{FF2B5EF4-FFF2-40B4-BE49-F238E27FC236}">
                  <a16:creationId xmlns:a16="http://schemas.microsoft.com/office/drawing/2014/main" id="{89C8CE6A-A11C-4287-9092-88E8131A0606}"/>
                </a:ext>
              </a:extLst>
            </p:cNvPr>
            <p:cNvSpPr txBox="1"/>
            <p:nvPr/>
          </p:nvSpPr>
          <p:spPr>
            <a:xfrm>
              <a:off x="5593012" y="4148909"/>
              <a:ext cx="2922338" cy="307777"/>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r>
                <a:rPr lang="en-US" sz="1400" dirty="0"/>
                <a:t>Tenant Bill of Rights </a:t>
              </a:r>
            </a:p>
          </p:txBody>
        </p:sp>
        <p:pic>
          <p:nvPicPr>
            <p:cNvPr id="9" name="Graphic 8" descr="Court with solid fill">
              <a:extLst>
                <a:ext uri="{FF2B5EF4-FFF2-40B4-BE49-F238E27FC236}">
                  <a16:creationId xmlns:a16="http://schemas.microsoft.com/office/drawing/2014/main" id="{9C1784D8-9D05-F8B5-DA4F-502AF0628FC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820692" y="3945915"/>
              <a:ext cx="717415" cy="717415"/>
            </a:xfrm>
            <a:prstGeom prst="rect">
              <a:avLst/>
            </a:prstGeom>
          </p:spPr>
        </p:pic>
      </p:grpSp>
    </p:spTree>
    <p:extLst>
      <p:ext uri="{BB962C8B-B14F-4D97-AF65-F5344CB8AC3E}">
        <p14:creationId xmlns:p14="http://schemas.microsoft.com/office/powerpoint/2010/main" val="1854384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MHO Personnel</a:t>
            </a:r>
          </a:p>
        </p:txBody>
      </p:sp>
      <p:sp>
        <p:nvSpPr>
          <p:cNvPr id="11" name="TextBox 10">
            <a:extLst>
              <a:ext uri="{FF2B5EF4-FFF2-40B4-BE49-F238E27FC236}">
                <a16:creationId xmlns:a16="http://schemas.microsoft.com/office/drawing/2014/main" id="{86F7F256-0DE2-4542-BF7C-AA6926543696}"/>
              </a:ext>
            </a:extLst>
          </p:cNvPr>
          <p:cNvSpPr txBox="1"/>
          <p:nvPr/>
        </p:nvSpPr>
        <p:spPr>
          <a:xfrm>
            <a:off x="60960" y="1414760"/>
            <a:ext cx="8454390" cy="5447645"/>
          </a:xfrm>
          <a:prstGeom prst="rect">
            <a:avLst/>
          </a:prstGeom>
          <a:noFill/>
        </p:spPr>
        <p:txBody>
          <a:bodyPr wrap="square" rtlCol="0">
            <a:spAutoFit/>
          </a:bodyPr>
          <a:lstStyle/>
          <a:p>
            <a:pPr lvl="1"/>
            <a:r>
              <a:rPr lang="en-US" sz="1400" b="1" i="1" dirty="0">
                <a:latin typeface="Segoe UI" panose="020B0502040204020203" pitchFamily="34" charset="0"/>
                <a:cs typeface="Segoe UI" panose="020B0502040204020203" pitchFamily="34" charset="0"/>
              </a:rPr>
              <a:t>Housing Director:</a:t>
            </a:r>
          </a:p>
          <a:p>
            <a:pPr lvl="1"/>
            <a:r>
              <a:rPr lang="en-US" sz="1400" i="1" dirty="0">
                <a:latin typeface="Segoe UI" panose="020B0502040204020203" pitchFamily="34" charset="0"/>
                <a:cs typeface="Segoe UI" panose="020B0502040204020203" pitchFamily="34" charset="0"/>
              </a:rPr>
              <a:t>Amy Kennedy		Office: (928) 269-3639	Email: </a:t>
            </a:r>
            <a:r>
              <a:rPr lang="en-US" sz="1400" i="1" dirty="0">
                <a:latin typeface="Segoe UI" panose="020B0502040204020203" pitchFamily="34" charset="0"/>
                <a:cs typeface="Segoe UI" panose="020B0502040204020203" pitchFamily="34" charset="0"/>
                <a:hlinkClick r:id="rId3"/>
              </a:rPr>
              <a:t>amy.kennedy@usmc.mil</a:t>
            </a:r>
            <a:endParaRPr lang="en-US" sz="1400" i="1" dirty="0">
              <a:latin typeface="Segoe UI" panose="020B0502040204020203" pitchFamily="34" charset="0"/>
              <a:cs typeface="Segoe UI" panose="020B0502040204020203" pitchFamily="34" charset="0"/>
            </a:endParaRPr>
          </a:p>
          <a:p>
            <a:pPr lvl="1"/>
            <a:endParaRPr lang="en-US" sz="1400" i="1" dirty="0">
              <a:latin typeface="Segoe UI" panose="020B0502040204020203" pitchFamily="34" charset="0"/>
              <a:cs typeface="Segoe UI" panose="020B0502040204020203" pitchFamily="34" charset="0"/>
            </a:endParaRPr>
          </a:p>
          <a:p>
            <a:pPr lvl="1"/>
            <a:r>
              <a:rPr lang="en-US" sz="1400" b="1" i="1" dirty="0">
                <a:latin typeface="Segoe UI" panose="020B0502040204020203" pitchFamily="34" charset="0"/>
                <a:cs typeface="Segoe UI" panose="020B0502040204020203" pitchFamily="34" charset="0"/>
              </a:rPr>
              <a:t>Housing Management Specialist:</a:t>
            </a:r>
          </a:p>
          <a:p>
            <a:pPr lvl="1"/>
            <a:r>
              <a:rPr lang="en-US" sz="1400" i="1" dirty="0">
                <a:latin typeface="Segoe UI" panose="020B0502040204020203" pitchFamily="34" charset="0"/>
                <a:cs typeface="Segoe UI" panose="020B0502040204020203" pitchFamily="34" charset="0"/>
              </a:rPr>
              <a:t>Annakaren Reyes		Office: (928) 269-3643	Email: </a:t>
            </a:r>
            <a:r>
              <a:rPr lang="en-US" sz="1400" i="1" dirty="0">
                <a:latin typeface="Segoe UI" panose="020B0502040204020203" pitchFamily="34" charset="0"/>
                <a:cs typeface="Segoe UI" panose="020B0502040204020203" pitchFamily="34" charset="0"/>
                <a:hlinkClick r:id="rId4"/>
              </a:rPr>
              <a:t>annakaren.reyes@usmc.mil</a:t>
            </a:r>
            <a:endParaRPr lang="en-US" sz="1400" i="1" dirty="0">
              <a:latin typeface="Segoe UI" panose="020B0502040204020203" pitchFamily="34" charset="0"/>
              <a:cs typeface="Segoe UI" panose="020B0502040204020203" pitchFamily="34" charset="0"/>
            </a:endParaRPr>
          </a:p>
          <a:p>
            <a:pPr lvl="1"/>
            <a:endParaRPr lang="en-US" sz="1400" i="1" dirty="0">
              <a:latin typeface="Segoe UI" panose="020B0502040204020203" pitchFamily="34" charset="0"/>
              <a:cs typeface="Segoe UI" panose="020B0502040204020203" pitchFamily="34" charset="0"/>
            </a:endParaRPr>
          </a:p>
          <a:p>
            <a:pPr lvl="1"/>
            <a:r>
              <a:rPr lang="en-US" sz="1400" b="1" i="1" dirty="0">
                <a:latin typeface="Segoe UI" panose="020B0502040204020203" pitchFamily="34" charset="0"/>
                <a:cs typeface="Segoe UI" panose="020B0502040204020203" pitchFamily="34" charset="0"/>
              </a:rPr>
              <a:t>Housing Referral Counselor:</a:t>
            </a:r>
          </a:p>
          <a:p>
            <a:pPr lvl="1"/>
            <a:r>
              <a:rPr lang="en-US" sz="1400" dirty="0">
                <a:latin typeface="Segoe UI" panose="020B0502040204020203" pitchFamily="34" charset="0"/>
                <a:cs typeface="Segoe UI" panose="020B0502040204020203" pitchFamily="34" charset="0"/>
              </a:rPr>
              <a:t>Tara Vanderheyden	Office: (928) 269-2826	Email: </a:t>
            </a:r>
            <a:r>
              <a:rPr lang="en-US" sz="1400" dirty="0">
                <a:latin typeface="Segoe UI" panose="020B0502040204020203" pitchFamily="34" charset="0"/>
                <a:cs typeface="Segoe UI" panose="020B0502040204020203" pitchFamily="34" charset="0"/>
                <a:hlinkClick r:id="rId5"/>
              </a:rPr>
              <a:t>tara.vanderheyden@usmc.mil</a:t>
            </a:r>
            <a:endParaRPr lang="en-US" sz="1400" dirty="0">
              <a:latin typeface="Segoe UI" panose="020B0502040204020203" pitchFamily="34" charset="0"/>
              <a:cs typeface="Segoe UI" panose="020B0502040204020203" pitchFamily="34" charset="0"/>
            </a:endParaRPr>
          </a:p>
          <a:p>
            <a:pPr lvl="1"/>
            <a:r>
              <a:rPr lang="en-US" sz="1400" dirty="0">
                <a:latin typeface="Segoe UI" panose="020B0502040204020203" pitchFamily="34" charset="0"/>
                <a:cs typeface="Segoe UI" panose="020B0502040204020203" pitchFamily="34" charset="0"/>
              </a:rPr>
              <a:t>	</a:t>
            </a:r>
          </a:p>
          <a:p>
            <a:pPr lvl="1"/>
            <a:r>
              <a:rPr lang="en-US" sz="1400" b="1" i="1" dirty="0">
                <a:latin typeface="Segoe UI" panose="020B0502040204020203" pitchFamily="34" charset="0"/>
                <a:cs typeface="Segoe UI" panose="020B0502040204020203" pitchFamily="34" charset="0"/>
              </a:rPr>
              <a:t>Resident Advocate/Quality Control Inspectors:</a:t>
            </a:r>
          </a:p>
          <a:p>
            <a:pPr lvl="1"/>
            <a:r>
              <a:rPr lang="en-US" sz="1400" i="1" dirty="0">
                <a:latin typeface="Segoe UI" panose="020B0502040204020203" pitchFamily="34" charset="0"/>
                <a:cs typeface="Segoe UI" panose="020B0502040204020203" pitchFamily="34" charset="0"/>
              </a:rPr>
              <a:t>Johnny Martin				Email: </a:t>
            </a:r>
            <a:r>
              <a:rPr lang="en-US" sz="1400" i="1" dirty="0">
                <a:latin typeface="Segoe UI" panose="020B0502040204020203" pitchFamily="34" charset="0"/>
                <a:cs typeface="Segoe UI" panose="020B0502040204020203" pitchFamily="34" charset="0"/>
                <a:hlinkClick r:id="rId6"/>
              </a:rPr>
              <a:t>john.martin4@usmc.mil</a:t>
            </a:r>
            <a:endParaRPr lang="en-US" sz="1400" i="1" dirty="0">
              <a:latin typeface="Segoe UI" panose="020B0502040204020203" pitchFamily="34" charset="0"/>
              <a:cs typeface="Segoe UI" panose="020B0502040204020203" pitchFamily="34" charset="0"/>
            </a:endParaRPr>
          </a:p>
          <a:p>
            <a:pPr lvl="1"/>
            <a:r>
              <a:rPr lang="en-US" sz="1400" i="1" dirty="0">
                <a:latin typeface="Segoe UI" panose="020B0502040204020203" pitchFamily="34" charset="0"/>
                <a:cs typeface="Segoe UI" panose="020B0502040204020203" pitchFamily="34" charset="0"/>
              </a:rPr>
              <a:t>Maria “Estefani” Kraft 			Email: </a:t>
            </a:r>
            <a:r>
              <a:rPr lang="en-US" sz="1400" i="1" dirty="0">
                <a:latin typeface="Segoe UI" panose="020B0502040204020203" pitchFamily="34" charset="0"/>
                <a:cs typeface="Segoe UI" panose="020B0502040204020203" pitchFamily="34" charset="0"/>
                <a:hlinkClick r:id="rId7"/>
              </a:rPr>
              <a:t>maria.kraft@usmc.mil</a:t>
            </a:r>
            <a:endParaRPr lang="en-US" sz="1400" i="1" dirty="0">
              <a:latin typeface="Segoe UI" panose="020B0502040204020203" pitchFamily="34" charset="0"/>
              <a:cs typeface="Segoe UI" panose="020B0502040204020203" pitchFamily="34" charset="0"/>
            </a:endParaRPr>
          </a:p>
          <a:p>
            <a:pPr lvl="1"/>
            <a:r>
              <a:rPr lang="en-US" sz="1400" i="1" dirty="0">
                <a:latin typeface="Segoe UI" panose="020B0502040204020203" pitchFamily="34" charset="0"/>
                <a:cs typeface="Segoe UI" panose="020B0502040204020203" pitchFamily="34" charset="0"/>
              </a:rPr>
              <a:t>Ronnie Murrietta 				Email: </a:t>
            </a:r>
            <a:r>
              <a:rPr lang="en-US" sz="1400" i="1" dirty="0">
                <a:latin typeface="Segoe UI" panose="020B0502040204020203" pitchFamily="34" charset="0"/>
                <a:cs typeface="Segoe UI" panose="020B0502040204020203" pitchFamily="34" charset="0"/>
                <a:hlinkClick r:id="rId8"/>
              </a:rPr>
              <a:t>Ronnie.murrietta@usmc.mil</a:t>
            </a:r>
            <a:endParaRPr lang="en-US" sz="1400" i="1" dirty="0">
              <a:latin typeface="Segoe UI" panose="020B0502040204020203" pitchFamily="34" charset="0"/>
              <a:cs typeface="Segoe UI" panose="020B0502040204020203" pitchFamily="34" charset="0"/>
            </a:endParaRPr>
          </a:p>
          <a:p>
            <a:pPr lvl="1"/>
            <a:r>
              <a:rPr lang="en-US" sz="1400" i="1" dirty="0">
                <a:latin typeface="Segoe UI" panose="020B0502040204020203" pitchFamily="34" charset="0"/>
                <a:cs typeface="Segoe UI" panose="020B0502040204020203" pitchFamily="34" charset="0"/>
              </a:rPr>
              <a:t>Gabriel Argomaniz			Email: </a:t>
            </a:r>
            <a:r>
              <a:rPr lang="en-US" sz="1400" i="1" dirty="0">
                <a:latin typeface="Segoe UI" panose="020B0502040204020203" pitchFamily="34" charset="0"/>
                <a:cs typeface="Segoe UI" panose="020B0502040204020203" pitchFamily="34" charset="0"/>
                <a:hlinkClick r:id="rId9"/>
              </a:rPr>
              <a:t>Gabriel.Argomaniz@usmc.mil</a:t>
            </a:r>
            <a:endParaRPr lang="en-US" sz="1400" i="1" dirty="0">
              <a:latin typeface="Segoe UI" panose="020B0502040204020203" pitchFamily="34" charset="0"/>
              <a:cs typeface="Segoe UI" panose="020B0502040204020203" pitchFamily="34" charset="0"/>
            </a:endParaRPr>
          </a:p>
          <a:p>
            <a:pPr lvl="1"/>
            <a:endParaRPr lang="en-US" sz="1400" i="1" dirty="0">
              <a:latin typeface="Segoe UI" panose="020B0502040204020203" pitchFamily="34" charset="0"/>
              <a:cs typeface="Segoe UI" panose="020B0502040204020203" pitchFamily="34" charset="0"/>
            </a:endParaRPr>
          </a:p>
          <a:p>
            <a:pPr lvl="1"/>
            <a:r>
              <a:rPr lang="en-US" b="1" i="1" dirty="0">
                <a:latin typeface="Segoe UI" panose="020B0502040204020203" pitchFamily="34" charset="0"/>
                <a:cs typeface="Segoe UI" panose="020B0502040204020203" pitchFamily="34" charset="0"/>
              </a:rPr>
              <a:t>Office hours:</a:t>
            </a:r>
          </a:p>
          <a:p>
            <a:pPr lvl="1"/>
            <a:r>
              <a:rPr lang="en-US" sz="1600" i="1" dirty="0">
                <a:latin typeface="Segoe UI" panose="020B0502040204020203" pitchFamily="34" charset="0"/>
                <a:cs typeface="Segoe UI" panose="020B0502040204020203" pitchFamily="34" charset="0"/>
              </a:rPr>
              <a:t>Monday- Friday	0700-1530</a:t>
            </a:r>
          </a:p>
          <a:p>
            <a:pPr lvl="1"/>
            <a:endParaRPr lang="en-US" sz="1400" i="1" dirty="0">
              <a:latin typeface="Segoe UI" panose="020B0502040204020203" pitchFamily="34" charset="0"/>
              <a:cs typeface="Segoe UI" panose="020B0502040204020203" pitchFamily="34" charset="0"/>
            </a:endParaRPr>
          </a:p>
          <a:p>
            <a:pPr lvl="1"/>
            <a:endParaRPr lang="en-US" sz="1400" b="1" i="1" dirty="0">
              <a:solidFill>
                <a:srgbClr val="FF0000"/>
              </a:solidFill>
              <a:latin typeface="Segoe UI" panose="020B0502040204020203" pitchFamily="34" charset="0"/>
              <a:cs typeface="Segoe UI" panose="020B0502040204020203" pitchFamily="34" charset="0"/>
            </a:endParaRPr>
          </a:p>
          <a:p>
            <a:pPr lvl="1"/>
            <a:r>
              <a:rPr lang="en-US" sz="1400" b="1" i="1" dirty="0">
                <a:solidFill>
                  <a:srgbClr val="FF0000"/>
                </a:solidFill>
                <a:latin typeface="Segoe UI" panose="020B0502040204020203" pitchFamily="34" charset="0"/>
                <a:cs typeface="Segoe UI" panose="020B0502040204020203" pitchFamily="34" charset="0"/>
              </a:rPr>
              <a:t>AFTER HOUR EMERGENCY COMPLAINTS:</a:t>
            </a:r>
          </a:p>
          <a:p>
            <a:pPr lvl="1"/>
            <a:r>
              <a:rPr lang="en-US" sz="1400" i="1" dirty="0">
                <a:latin typeface="Segoe UI" panose="020B0502040204020203" pitchFamily="34" charset="0"/>
                <a:cs typeface="Segoe UI" panose="020B0502040204020203" pitchFamily="34" charset="0"/>
              </a:rPr>
              <a:t>Amy Kennedy	Call/Text: (928)941-7527	Email: </a:t>
            </a:r>
            <a:r>
              <a:rPr lang="en-US" sz="1400" i="1" dirty="0">
                <a:latin typeface="Segoe UI" panose="020B0502040204020203" pitchFamily="34" charset="0"/>
                <a:cs typeface="Segoe UI" panose="020B0502040204020203" pitchFamily="34" charset="0"/>
                <a:hlinkClick r:id="rId3"/>
              </a:rPr>
              <a:t>amy.kennedy@usmc.mil</a:t>
            </a:r>
            <a:endParaRPr lang="en-US" sz="1400" i="1" dirty="0">
              <a:latin typeface="Segoe UI" panose="020B0502040204020203" pitchFamily="34" charset="0"/>
              <a:cs typeface="Segoe UI" panose="020B0502040204020203" pitchFamily="34" charset="0"/>
            </a:endParaRPr>
          </a:p>
          <a:p>
            <a:pPr lvl="1"/>
            <a:endParaRPr lang="en-US" sz="1400" i="1" dirty="0">
              <a:latin typeface="Segoe UI" panose="020B0502040204020203" pitchFamily="34" charset="0"/>
              <a:cs typeface="Segoe UI" panose="020B0502040204020203" pitchFamily="34" charset="0"/>
            </a:endParaRPr>
          </a:p>
          <a:p>
            <a:pPr algn="ctr"/>
            <a:endParaRPr lang="en-US" b="1" i="1" dirty="0">
              <a:latin typeface="Segoe UI" panose="020B0502040204020203" pitchFamily="34" charset="0"/>
              <a:cs typeface="Segoe UI" panose="020B0502040204020203" pitchFamily="34" charset="0"/>
            </a:endParaRPr>
          </a:p>
          <a:p>
            <a:pPr marL="285750" indent="-285750" algn="ctr">
              <a:buFont typeface="Wingdings" panose="05000000000000000000" pitchFamily="2" charset="2"/>
              <a:buChar char="Ø"/>
            </a:pPr>
            <a:endParaRPr lang="en-US" sz="1600" b="1" dirty="0">
              <a:latin typeface="Segoe UI" panose="020B0502040204020203" pitchFamily="34" charset="0"/>
              <a:cs typeface="Segoe UI" panose="020B0502040204020203" pitchFamily="34" charset="0"/>
            </a:endParaRPr>
          </a:p>
        </p:txBody>
      </p:sp>
      <p:sp>
        <p:nvSpPr>
          <p:cNvPr id="46" name="TextBox 45">
            <a:extLst>
              <a:ext uri="{FF2B5EF4-FFF2-40B4-BE49-F238E27FC236}">
                <a16:creationId xmlns:a16="http://schemas.microsoft.com/office/drawing/2014/main" id="{7FC76BE7-CE11-4BC0-8C30-09FDC9B3C912}"/>
              </a:ext>
            </a:extLst>
          </p:cNvPr>
          <p:cNvSpPr txBox="1"/>
          <p:nvPr/>
        </p:nvSpPr>
        <p:spPr>
          <a:xfrm>
            <a:off x="1323933" y="6006811"/>
            <a:ext cx="3177172" cy="338554"/>
          </a:xfrm>
          <a:prstGeom prst="rect">
            <a:avLst/>
          </a:prstGeom>
          <a:noFill/>
        </p:spPr>
        <p:txBody>
          <a:bodyPr wrap="square" rtlCol="0">
            <a:spAutoFit/>
          </a:bodyPr>
          <a:lstStyle/>
          <a:p>
            <a:endParaRPr lang="en-US" sz="1600" dirty="0">
              <a:latin typeface="Segoe UI" panose="020B0502040204020203" pitchFamily="34" charset="0"/>
              <a:cs typeface="Segoe UI" panose="020B0502040204020203" pitchFamily="34" charset="0"/>
            </a:endParaRPr>
          </a:p>
        </p:txBody>
      </p:sp>
      <p:sp>
        <p:nvSpPr>
          <p:cNvPr id="42" name="TextBox 41">
            <a:extLst>
              <a:ext uri="{FF2B5EF4-FFF2-40B4-BE49-F238E27FC236}">
                <a16:creationId xmlns:a16="http://schemas.microsoft.com/office/drawing/2014/main" id="{7057DECD-E8F1-43E4-A7DB-D7A80C4A5720}"/>
              </a:ext>
            </a:extLst>
          </p:cNvPr>
          <p:cNvSpPr txBox="1"/>
          <p:nvPr/>
        </p:nvSpPr>
        <p:spPr>
          <a:xfrm>
            <a:off x="1332921" y="4031803"/>
            <a:ext cx="3177172" cy="338554"/>
          </a:xfrm>
          <a:prstGeom prst="rect">
            <a:avLst/>
          </a:prstGeom>
          <a:noFill/>
        </p:spPr>
        <p:txBody>
          <a:bodyPr wrap="square" rtlCol="0">
            <a:spAutoFit/>
          </a:bodyPr>
          <a:lstStyle/>
          <a:p>
            <a:endParaRPr lang="en-US" sz="1600" dirty="0">
              <a:latin typeface="Segoe UI" panose="020B0502040204020203" pitchFamily="34" charset="0"/>
              <a:cs typeface="Segoe UI" panose="020B0502040204020203" pitchFamily="34" charset="0"/>
            </a:endParaRPr>
          </a:p>
        </p:txBody>
      </p:sp>
      <p:sp>
        <p:nvSpPr>
          <p:cNvPr id="52" name="TextBox 51">
            <a:extLst>
              <a:ext uri="{FF2B5EF4-FFF2-40B4-BE49-F238E27FC236}">
                <a16:creationId xmlns:a16="http://schemas.microsoft.com/office/drawing/2014/main" id="{A746DBB1-F908-441B-992C-64E6A33DE05A}"/>
              </a:ext>
            </a:extLst>
          </p:cNvPr>
          <p:cNvSpPr txBox="1"/>
          <p:nvPr/>
        </p:nvSpPr>
        <p:spPr>
          <a:xfrm>
            <a:off x="5596620" y="5893044"/>
            <a:ext cx="2902233" cy="338554"/>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endParaRPr lang="en-US" dirty="0"/>
          </a:p>
        </p:txBody>
      </p:sp>
      <p:sp>
        <p:nvSpPr>
          <p:cNvPr id="30" name="Date Placeholder 8">
            <a:extLst>
              <a:ext uri="{FF2B5EF4-FFF2-40B4-BE49-F238E27FC236}">
                <a16:creationId xmlns:a16="http://schemas.microsoft.com/office/drawing/2014/main" id="{8B578B18-6275-44A4-A32E-940C99E74B38}"/>
              </a:ext>
            </a:extLst>
          </p:cNvPr>
          <p:cNvSpPr txBox="1">
            <a:spLocks/>
          </p:cNvSpPr>
          <p:nvPr/>
        </p:nvSpPr>
        <p:spPr>
          <a:xfrm>
            <a:off x="6286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sz="900" dirty="0">
              <a:solidFill>
                <a:prstClr val="black">
                  <a:tint val="75000"/>
                </a:prstClr>
              </a:solidFill>
            </a:endParaRPr>
          </a:p>
        </p:txBody>
      </p:sp>
      <p:sp>
        <p:nvSpPr>
          <p:cNvPr id="32" name="Slide Number Placeholder 10">
            <a:extLst>
              <a:ext uri="{FF2B5EF4-FFF2-40B4-BE49-F238E27FC236}">
                <a16:creationId xmlns:a16="http://schemas.microsoft.com/office/drawing/2014/main" id="{156DE0FD-E23C-4F5D-926C-9B1DF2C01A2B}"/>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6</a:t>
            </a:r>
            <a:endParaRPr lang="en-US" dirty="0"/>
          </a:p>
        </p:txBody>
      </p:sp>
      <p:sp>
        <p:nvSpPr>
          <p:cNvPr id="36" name="TextBox 35">
            <a:extLst>
              <a:ext uri="{FF2B5EF4-FFF2-40B4-BE49-F238E27FC236}">
                <a16:creationId xmlns:a16="http://schemas.microsoft.com/office/drawing/2014/main" id="{C20EBCD6-D82F-4534-84D9-9270006A537C}"/>
              </a:ext>
            </a:extLst>
          </p:cNvPr>
          <p:cNvSpPr txBox="1"/>
          <p:nvPr/>
        </p:nvSpPr>
        <p:spPr>
          <a:xfrm>
            <a:off x="1358697" y="4748221"/>
            <a:ext cx="3192037" cy="338554"/>
          </a:xfrm>
          <a:prstGeom prst="rect">
            <a:avLst/>
          </a:prstGeom>
          <a:noFill/>
        </p:spPr>
        <p:txBody>
          <a:bodyPr wrap="square" rtlCol="0">
            <a:spAutoFit/>
          </a:bodyPr>
          <a:lstStyle>
            <a:defPPr>
              <a:defRPr lang="en-US"/>
            </a:defPPr>
            <a:lvl1pPr>
              <a:buNone/>
              <a:defRPr sz="1600" b="0">
                <a:latin typeface="Segoe UI" panose="020B0502040204020203" pitchFamily="34" charset="0"/>
                <a:cs typeface="Segoe UI" panose="020B0502040204020203" pitchFamily="34" charset="0"/>
              </a:defRPr>
            </a:lvl1pPr>
          </a:lstStyle>
          <a:p>
            <a:endParaRPr lang="en-US" dirty="0"/>
          </a:p>
        </p:txBody>
      </p:sp>
      <p:pic>
        <p:nvPicPr>
          <p:cNvPr id="5" name="Picture 4">
            <a:extLst>
              <a:ext uri="{FF2B5EF4-FFF2-40B4-BE49-F238E27FC236}">
                <a16:creationId xmlns:a16="http://schemas.microsoft.com/office/drawing/2014/main" id="{F2D41FEA-4242-3079-3926-541AFEEE9C48}"/>
              </a:ext>
            </a:extLst>
          </p:cNvPr>
          <p:cNvPicPr>
            <a:picLocks noChangeAspect="1"/>
          </p:cNvPicPr>
          <p:nvPr/>
        </p:nvPicPr>
        <p:blipFill>
          <a:blip r:embed="rId10"/>
          <a:stretch>
            <a:fillRect/>
          </a:stretch>
        </p:blipFill>
        <p:spPr>
          <a:xfrm>
            <a:off x="4198516" y="270530"/>
            <a:ext cx="3752837" cy="1144230"/>
          </a:xfrm>
          <a:prstGeom prst="rect">
            <a:avLst/>
          </a:prstGeom>
        </p:spPr>
      </p:pic>
    </p:spTree>
    <p:extLst>
      <p:ext uri="{BB962C8B-B14F-4D97-AF65-F5344CB8AC3E}">
        <p14:creationId xmlns:p14="http://schemas.microsoft.com/office/powerpoint/2010/main" val="2388064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516225" y="689767"/>
            <a:ext cx="7886700" cy="586249"/>
          </a:xfrm>
          <a:prstGeom prst="rect">
            <a:avLst/>
          </a:prstGeom>
        </p:spPr>
        <p:txBody>
          <a:bodyPr/>
          <a:lstStyle/>
          <a:p>
            <a:r>
              <a:rPr lang="en-US" dirty="0"/>
              <a:t>Liberty Military Housing at </a:t>
            </a:r>
            <a:r>
              <a:rPr lang="en-US" i="1" dirty="0">
                <a:solidFill>
                  <a:schemeClr val="tx1"/>
                </a:solidFill>
              </a:rPr>
              <a:t>MCAS Yuma</a:t>
            </a:r>
          </a:p>
        </p:txBody>
      </p:sp>
      <p:sp>
        <p:nvSpPr>
          <p:cNvPr id="38" name="TextBox 37">
            <a:extLst>
              <a:ext uri="{FF2B5EF4-FFF2-40B4-BE49-F238E27FC236}">
                <a16:creationId xmlns:a16="http://schemas.microsoft.com/office/drawing/2014/main" id="{2124B76B-3D5D-45CB-9A4E-4274DE322D3E}"/>
              </a:ext>
            </a:extLst>
          </p:cNvPr>
          <p:cNvSpPr txBox="1"/>
          <p:nvPr/>
        </p:nvSpPr>
        <p:spPr>
          <a:xfrm>
            <a:off x="630525" y="1433318"/>
            <a:ext cx="7772400" cy="1323439"/>
          </a:xfrm>
          <a:prstGeom prst="rect">
            <a:avLst/>
          </a:prstGeom>
          <a:no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r>
              <a:rPr lang="en-US" sz="1600" dirty="0">
                <a:solidFill>
                  <a:schemeClr val="tx1"/>
                </a:solidFill>
              </a:rPr>
              <a:t>PPV provides benefits that are not typically offered in community rentals:</a:t>
            </a:r>
          </a:p>
          <a:p>
            <a:pPr marL="285750" indent="-285750">
              <a:buFont typeface="Arial" panose="020B0604020202020204" pitchFamily="34" charset="0"/>
              <a:buChar char="•"/>
            </a:pPr>
            <a:r>
              <a:rPr lang="en-US" sz="1600" dirty="0">
                <a:solidFill>
                  <a:schemeClr val="tx1"/>
                </a:solidFill>
              </a:rPr>
              <a:t>Rent cannot exceed the Basic Allowance for Housing (BAH) with dependents rate</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No credit history or salary requirements</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Basic utilities are included with rent</a:t>
            </a:r>
          </a:p>
          <a:p>
            <a:pPr marL="285750" indent="-285750">
              <a:buFont typeface="Arial" panose="020B0604020202020204" pitchFamily="34" charset="0"/>
              <a:buChar char="•"/>
            </a:pPr>
            <a:r>
              <a:rPr lang="en-US" sz="1600" dirty="0">
                <a:solidFill>
                  <a:schemeClr val="tx1"/>
                </a:solidFill>
              </a:rPr>
              <a:t>Resident Energy Conservation Program (RECP) is on hold until further notice</a:t>
            </a:r>
            <a:endParaRPr lang="en-US" sz="1600" dirty="0">
              <a:solidFill>
                <a:srgbClr val="FF0000"/>
              </a:solidFill>
            </a:endParaRPr>
          </a:p>
        </p:txBody>
      </p:sp>
      <p:grpSp>
        <p:nvGrpSpPr>
          <p:cNvPr id="2" name="Group 1">
            <a:extLst>
              <a:ext uri="{FF2B5EF4-FFF2-40B4-BE49-F238E27FC236}">
                <a16:creationId xmlns:a16="http://schemas.microsoft.com/office/drawing/2014/main" id="{3624EA60-E393-46DB-8C14-A8A8F5A4E279}"/>
              </a:ext>
            </a:extLst>
          </p:cNvPr>
          <p:cNvGrpSpPr/>
          <p:nvPr/>
        </p:nvGrpSpPr>
        <p:grpSpPr>
          <a:xfrm>
            <a:off x="628650" y="2761496"/>
            <a:ext cx="3788658" cy="3171938"/>
            <a:chOff x="628650" y="2905234"/>
            <a:chExt cx="3788658" cy="3171938"/>
          </a:xfrm>
        </p:grpSpPr>
        <p:grpSp>
          <p:nvGrpSpPr>
            <p:cNvPr id="42" name="Group 41">
              <a:extLst>
                <a:ext uri="{FF2B5EF4-FFF2-40B4-BE49-F238E27FC236}">
                  <a16:creationId xmlns:a16="http://schemas.microsoft.com/office/drawing/2014/main" id="{E56CB07E-64F3-472F-8D99-57E5A13A3F77}"/>
                </a:ext>
              </a:extLst>
            </p:cNvPr>
            <p:cNvGrpSpPr/>
            <p:nvPr/>
          </p:nvGrpSpPr>
          <p:grpSpPr>
            <a:xfrm>
              <a:off x="628650" y="2983683"/>
              <a:ext cx="3788658" cy="3093489"/>
              <a:chOff x="462707" y="2015413"/>
              <a:chExt cx="3788658" cy="4735689"/>
            </a:xfrm>
          </p:grpSpPr>
          <p:sp>
            <p:nvSpPr>
              <p:cNvPr id="43" name="Rectangle 42">
                <a:extLst>
                  <a:ext uri="{FF2B5EF4-FFF2-40B4-BE49-F238E27FC236}">
                    <a16:creationId xmlns:a16="http://schemas.microsoft.com/office/drawing/2014/main" id="{02C88F86-30CC-4478-9FFB-046E885AF699}"/>
                  </a:ext>
                </a:extLst>
              </p:cNvPr>
              <p:cNvSpPr/>
              <p:nvPr/>
            </p:nvSpPr>
            <p:spPr bwMode="auto">
              <a:xfrm>
                <a:off x="462707" y="2404695"/>
                <a:ext cx="3788658" cy="4346407"/>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Font typeface="Wingdings" panose="05000000000000000000" pitchFamily="2" charset="2"/>
                  <a:buChar char="Ø"/>
                </a:pPr>
                <a:endParaRPr lang="en-US" dirty="0">
                  <a:latin typeface="Segoe UI" panose="020B0502040204020203" pitchFamily="34" charset="0"/>
                  <a:cs typeface="Segoe UI" panose="020B0502040204020203" pitchFamily="34" charset="0"/>
                </a:endParaRPr>
              </a:p>
              <a:p>
                <a:pPr algn="ctr">
                  <a:spcBef>
                    <a:spcPts val="600"/>
                  </a:spcBef>
                </a:pPr>
                <a:r>
                  <a:rPr lang="en-US" b="1" dirty="0">
                    <a:latin typeface="Segoe UI" panose="020B0502040204020203" pitchFamily="34" charset="0"/>
                    <a:cs typeface="Segoe UI" panose="020B0502040204020203" pitchFamily="34" charset="0"/>
                  </a:rPr>
                  <a:t>PPV Project</a:t>
                </a:r>
              </a:p>
              <a:p>
                <a:pPr marL="285750" indent="-285750" algn="l">
                  <a:buFont typeface="Arial" panose="020B0604020202020204" pitchFamily="34" charset="0"/>
                  <a:buChar char="•"/>
                </a:pPr>
                <a:r>
                  <a:rPr lang="en-US" sz="1800" b="0" i="1" u="none" strike="noStrike" baseline="0" dirty="0">
                    <a:latin typeface="Calibri-Italic"/>
                  </a:rPr>
                  <a:t>Pool, clubhouse, gym, dog park,</a:t>
                </a:r>
              </a:p>
              <a:p>
                <a:pPr algn="l"/>
                <a:r>
                  <a:rPr lang="en-US" sz="1800" b="0" i="1" u="none" strike="noStrike" baseline="0" dirty="0">
                    <a:latin typeface="Calibri-Italic"/>
                  </a:rPr>
                  <a:t>playgrounds</a:t>
                </a:r>
                <a:endParaRPr lang="en-US" sz="1600" b="1" i="1" dirty="0">
                  <a:solidFill>
                    <a:srgbClr val="AA182C"/>
                  </a:solidFill>
                  <a:latin typeface="Segoe UI" panose="020B0502040204020203" pitchFamily="34" charset="0"/>
                  <a:cs typeface="Segoe UI" panose="020B0502040204020203" pitchFamily="34" charset="0"/>
                </a:endParaRPr>
              </a:p>
              <a:p>
                <a:pPr marR="0" algn="l" defTabSz="914400" rtl="0" eaLnBrk="0" fontAlgn="base" latinLnBrk="0" hangingPunct="0">
                  <a:lnSpc>
                    <a:spcPct val="80000"/>
                  </a:lnSpc>
                  <a:spcBef>
                    <a:spcPct val="20000"/>
                  </a:spcBef>
                  <a:spcAft>
                    <a:spcPct val="0"/>
                  </a:spcAft>
                  <a:buClr>
                    <a:srgbClr val="FF0000"/>
                  </a:buClr>
                  <a:buSzTx/>
                  <a:tabLst/>
                </a:pPr>
                <a:endParaRPr kumimoji="0" lang="en-US" sz="2000" b="1" i="0" u="none" strike="noStrike" cap="none" normalizeH="0" baseline="0" dirty="0">
                  <a:ln>
                    <a:noFill/>
                  </a:ln>
                  <a:solidFill>
                    <a:schemeClr val="tx1"/>
                  </a:solidFill>
                  <a:effectLst/>
                  <a:latin typeface="Arial" charset="0"/>
                  <a:cs typeface="Arial" charset="0"/>
                </a:endParaRPr>
              </a:p>
            </p:txBody>
          </p:sp>
          <p:sp>
            <p:nvSpPr>
              <p:cNvPr id="44" name="Oval 43">
                <a:extLst>
                  <a:ext uri="{FF2B5EF4-FFF2-40B4-BE49-F238E27FC236}">
                    <a16:creationId xmlns:a16="http://schemas.microsoft.com/office/drawing/2014/main" id="{CC4AD3A3-5AE9-489B-8B4D-3DFE23A8B381}"/>
                  </a:ext>
                </a:extLst>
              </p:cNvPr>
              <p:cNvSpPr/>
              <p:nvPr/>
            </p:nvSpPr>
            <p:spPr bwMode="auto">
              <a:xfrm>
                <a:off x="1919601" y="2015413"/>
                <a:ext cx="829328" cy="910957"/>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45" name="Graphic 44" descr="Schoolhouse">
              <a:extLst>
                <a:ext uri="{FF2B5EF4-FFF2-40B4-BE49-F238E27FC236}">
                  <a16:creationId xmlns:a16="http://schemas.microsoft.com/office/drawing/2014/main" id="{A36BF5CB-D1F4-45D6-9C77-AAFA092568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3452" y="2905234"/>
              <a:ext cx="673512" cy="673512"/>
            </a:xfrm>
            <a:prstGeom prst="rect">
              <a:avLst/>
            </a:prstGeom>
          </p:spPr>
        </p:pic>
      </p:grpSp>
      <p:grpSp>
        <p:nvGrpSpPr>
          <p:cNvPr id="3" name="Group 2">
            <a:extLst>
              <a:ext uri="{FF2B5EF4-FFF2-40B4-BE49-F238E27FC236}">
                <a16:creationId xmlns:a16="http://schemas.microsoft.com/office/drawing/2014/main" id="{B25438BB-BC9B-40B5-B967-4037C6B875DA}"/>
              </a:ext>
            </a:extLst>
          </p:cNvPr>
          <p:cNvGrpSpPr/>
          <p:nvPr/>
        </p:nvGrpSpPr>
        <p:grpSpPr>
          <a:xfrm>
            <a:off x="4717363" y="2839945"/>
            <a:ext cx="3788658" cy="3097144"/>
            <a:chOff x="4717363" y="2983683"/>
            <a:chExt cx="3788658" cy="3097144"/>
          </a:xfrm>
        </p:grpSpPr>
        <p:grpSp>
          <p:nvGrpSpPr>
            <p:cNvPr id="39" name="Group 38">
              <a:extLst>
                <a:ext uri="{FF2B5EF4-FFF2-40B4-BE49-F238E27FC236}">
                  <a16:creationId xmlns:a16="http://schemas.microsoft.com/office/drawing/2014/main" id="{799D6E61-0529-4E1E-B505-D3279988BCE8}"/>
                </a:ext>
              </a:extLst>
            </p:cNvPr>
            <p:cNvGrpSpPr/>
            <p:nvPr/>
          </p:nvGrpSpPr>
          <p:grpSpPr>
            <a:xfrm>
              <a:off x="4717363" y="3004593"/>
              <a:ext cx="3788658" cy="3076234"/>
              <a:chOff x="4643453" y="1500184"/>
              <a:chExt cx="3788658" cy="5075468"/>
            </a:xfrm>
          </p:grpSpPr>
          <p:sp>
            <p:nvSpPr>
              <p:cNvPr id="40" name="Rectangle 39">
                <a:extLst>
                  <a:ext uri="{FF2B5EF4-FFF2-40B4-BE49-F238E27FC236}">
                    <a16:creationId xmlns:a16="http://schemas.microsoft.com/office/drawing/2014/main" id="{7216ABAA-9773-4C6C-ADEB-F2FD1A257058}"/>
                  </a:ext>
                </a:extLst>
              </p:cNvPr>
              <p:cNvSpPr/>
              <p:nvPr/>
            </p:nvSpPr>
            <p:spPr bwMode="auto">
              <a:xfrm>
                <a:off x="4643453" y="1885237"/>
                <a:ext cx="3788658" cy="4690415"/>
              </a:xfrm>
              <a:prstGeom prst="rect">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600"/>
                  </a:spcBef>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algn="ctr">
                  <a:spcBef>
                    <a:spcPts val="600"/>
                  </a:spcBef>
                </a:pPr>
                <a:r>
                  <a:rPr lang="en-US" b="1" dirty="0">
                    <a:latin typeface="Segoe UI" panose="020B0502040204020203" pitchFamily="34" charset="0"/>
                    <a:cs typeface="Segoe UI" panose="020B0502040204020203" pitchFamily="34" charset="0"/>
                  </a:rPr>
                  <a:t>PPV Partner</a:t>
                </a:r>
              </a:p>
              <a:p>
                <a:pPr algn="l"/>
                <a:r>
                  <a:rPr lang="en-US" sz="1800" b="0" i="0" u="none" strike="noStrike" baseline="0" dirty="0">
                    <a:latin typeface="ArialMT"/>
                  </a:rPr>
                  <a:t>• </a:t>
                </a:r>
                <a:r>
                  <a:rPr lang="en-US" sz="1800" b="0" i="0" u="none" strike="noStrike" baseline="0" dirty="0">
                    <a:latin typeface="Calibri" panose="020F0502020204030204" pitchFamily="34" charset="0"/>
                  </a:rPr>
                  <a:t>Employee-owned company</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ArialMT"/>
                  </a:rPr>
                  <a:t>• </a:t>
                </a:r>
                <a:r>
                  <a:rPr lang="en-US" sz="1800" b="0" i="0" u="none" strike="noStrike" baseline="0" dirty="0">
                    <a:latin typeface="Calibri" panose="020F0502020204030204" pitchFamily="34" charset="0"/>
                  </a:rPr>
                  <a:t>Established in 2001, formerly known   as Lincoln Military Housing</a:t>
                </a:r>
              </a:p>
              <a:p>
                <a:pPr algn="l"/>
                <a:endParaRPr lang="en-US" sz="1800" b="0" i="0" u="none" strike="noStrike" baseline="0" dirty="0">
                  <a:latin typeface="Calibri" panose="020F0502020204030204" pitchFamily="34" charset="0"/>
                </a:endParaRPr>
              </a:p>
              <a:p>
                <a:pPr algn="l"/>
                <a:r>
                  <a:rPr lang="en-US" sz="1800" b="0" i="0" u="none" strike="noStrike" baseline="0" dirty="0">
                    <a:latin typeface="ArialMT"/>
                  </a:rPr>
                  <a:t>• </a:t>
                </a:r>
                <a:r>
                  <a:rPr lang="en-US" sz="1800" b="0" i="0" u="none" strike="noStrike" baseline="0" dirty="0">
                    <a:latin typeface="Calibri" panose="020F0502020204030204" pitchFamily="34" charset="0"/>
                  </a:rPr>
                  <a:t>24/7/365 maintenance</a:t>
                </a:r>
                <a:endParaRPr lang="en-US" dirty="0">
                  <a:latin typeface="Segoe UI" panose="020B0502040204020203" pitchFamily="34" charset="0"/>
                  <a:cs typeface="Segoe UI" panose="020B0502040204020203" pitchFamily="34" charset="0"/>
                </a:endParaRPr>
              </a:p>
              <a:p>
                <a:pPr>
                  <a:spcBef>
                    <a:spcPts val="600"/>
                  </a:spcBef>
                </a:pPr>
                <a:endParaRPr lang="en-US" dirty="0">
                  <a:latin typeface="Segoe UI" panose="020B0502040204020203" pitchFamily="34" charset="0"/>
                  <a:cs typeface="Segoe UI" panose="020B0502040204020203" pitchFamily="34" charset="0"/>
                </a:endParaRPr>
              </a:p>
            </p:txBody>
          </p:sp>
          <p:sp>
            <p:nvSpPr>
              <p:cNvPr id="41" name="Oval 40">
                <a:extLst>
                  <a:ext uri="{FF2B5EF4-FFF2-40B4-BE49-F238E27FC236}">
                    <a16:creationId xmlns:a16="http://schemas.microsoft.com/office/drawing/2014/main" id="{FE7D968E-B2E3-40C0-87A3-A38A03FC7812}"/>
                  </a:ext>
                </a:extLst>
              </p:cNvPr>
              <p:cNvSpPr/>
              <p:nvPr/>
            </p:nvSpPr>
            <p:spPr bwMode="auto">
              <a:xfrm>
                <a:off x="6149207" y="1500184"/>
                <a:ext cx="829328" cy="912776"/>
              </a:xfrm>
              <a:prstGeom prst="ellipse">
                <a:avLst/>
              </a:prstGeom>
              <a:solidFill>
                <a:schemeClr val="bg1"/>
              </a:solidFill>
              <a:ln w="9525" cap="flat" cmpd="sng" algn="ctr">
                <a:solidFill>
                  <a:srgbClr val="0A224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pPr>
                <a:endParaRPr kumimoji="0" lang="en-US" sz="2000" b="1" i="0" u="none" strike="noStrike" cap="none" normalizeH="0" baseline="0" dirty="0">
                  <a:ln>
                    <a:noFill/>
                  </a:ln>
                  <a:solidFill>
                    <a:schemeClr val="tx1"/>
                  </a:solidFill>
                  <a:effectLst/>
                  <a:latin typeface="Arial" charset="0"/>
                  <a:cs typeface="Arial" charset="0"/>
                </a:endParaRPr>
              </a:p>
            </p:txBody>
          </p:sp>
        </p:grpSp>
        <p:pic>
          <p:nvPicPr>
            <p:cNvPr id="46" name="Graphic 45" descr="Boardroom">
              <a:extLst>
                <a:ext uri="{FF2B5EF4-FFF2-40B4-BE49-F238E27FC236}">
                  <a16:creationId xmlns:a16="http://schemas.microsoft.com/office/drawing/2014/main" id="{4B528230-93CB-4E54-9BAC-08A82D64350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37260" y="2983683"/>
              <a:ext cx="601041" cy="601041"/>
            </a:xfrm>
            <a:prstGeom prst="rect">
              <a:avLst/>
            </a:prstGeom>
          </p:spPr>
        </p:pic>
      </p:grpSp>
      <p:sp>
        <p:nvSpPr>
          <p:cNvPr id="19" name="Slide Number Placeholder 10">
            <a:extLst>
              <a:ext uri="{FF2B5EF4-FFF2-40B4-BE49-F238E27FC236}">
                <a16:creationId xmlns:a16="http://schemas.microsoft.com/office/drawing/2014/main" id="{22E737E6-0A12-4683-A9D2-7D95B7AE912E}"/>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7</a:t>
            </a:r>
            <a:endParaRPr lang="en-US" dirty="0"/>
          </a:p>
        </p:txBody>
      </p:sp>
    </p:spTree>
    <p:extLst>
      <p:ext uri="{BB962C8B-B14F-4D97-AF65-F5344CB8AC3E}">
        <p14:creationId xmlns:p14="http://schemas.microsoft.com/office/powerpoint/2010/main" val="89913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0C269A7-5BBF-4110-A874-49B8BFFB199C}"/>
              </a:ext>
            </a:extLst>
          </p:cNvPr>
          <p:cNvSpPr txBox="1"/>
          <p:nvPr/>
        </p:nvSpPr>
        <p:spPr>
          <a:xfrm>
            <a:off x="628650" y="1395887"/>
            <a:ext cx="7886700" cy="4308872"/>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Tenants must accept &amp; sign the </a:t>
            </a:r>
            <a:r>
              <a:rPr lang="en-US" sz="1600" i="1" dirty="0">
                <a:solidFill>
                  <a:srgbClr val="0A2240"/>
                </a:solidFill>
                <a:latin typeface="Segoe UI" panose="020B0502040204020203" pitchFamily="34" charset="0"/>
                <a:cs typeface="Segoe UI" panose="020B0502040204020203" pitchFamily="34" charset="0"/>
              </a:rPr>
              <a:t>Universal Lease with PPV’s Addendums. The Universal Lease includes tenant’s rights &amp; responsibilities. The resident handbook is considered </a:t>
            </a:r>
            <a:r>
              <a:rPr lang="en-US" sz="1600" i="1" dirty="0">
                <a:latin typeface="Segoe UI" panose="020B0502040204020203" pitchFamily="34" charset="0"/>
                <a:cs typeface="Segoe UI" panose="020B0502040204020203" pitchFamily="34" charset="0"/>
              </a:rPr>
              <a:t>part of the lease</a:t>
            </a:r>
            <a:r>
              <a:rPr lang="en-US" sz="1600" i="1" dirty="0">
                <a:solidFill>
                  <a:srgbClr val="FF0000"/>
                </a:solidFill>
                <a:latin typeface="Segoe UI" panose="020B0502040204020203" pitchFamily="34" charset="0"/>
                <a:cs typeface="Segoe UI" panose="020B0502040204020203" pitchFamily="34" charset="0"/>
              </a:rPr>
              <a:t>.</a:t>
            </a:r>
          </a:p>
          <a:p>
            <a:pPr lvl="0">
              <a:defRPr/>
            </a:pPr>
            <a:endParaRPr lang="en-US" sz="1600" i="1" dirty="0">
              <a:latin typeface="Segoe UI" panose="020B0502040204020203" pitchFamily="34" charset="0"/>
              <a:cs typeface="Segoe UI" panose="020B0502040204020203" pitchFamily="34" charset="0"/>
            </a:endParaRPr>
          </a:p>
          <a:p>
            <a:pPr lvl="0">
              <a:defRPr/>
            </a:pPr>
            <a:r>
              <a:rPr lang="en-US" sz="1600" i="1" dirty="0">
                <a:latin typeface="Segoe UI" panose="020B0502040204020203" pitchFamily="34" charset="0"/>
                <a:cs typeface="Segoe UI" panose="020B0502040204020203" pitchFamily="34" charset="0"/>
              </a:rPr>
              <a:t>Face-to-face lease signing is available &amp; encouraged, especially if the tenant has questions. DocuSign is the recommended electronic signing option</a:t>
            </a:r>
            <a:r>
              <a:rPr lang="en-US" sz="1600" i="1" dirty="0">
                <a:solidFill>
                  <a:srgbClr val="FF0000"/>
                </a:solidFill>
                <a:latin typeface="Segoe UI" panose="020B0502040204020203" pitchFamily="34" charset="0"/>
                <a:cs typeface="Segoe UI" panose="020B0502040204020203" pitchFamily="34" charset="0"/>
              </a:rPr>
              <a:t>.</a:t>
            </a:r>
          </a:p>
          <a:p>
            <a:pPr lvl="0">
              <a:defRPr/>
            </a:pPr>
            <a:endParaRPr lang="en-US" sz="1600" i="1"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Animal Addendum </a:t>
            </a:r>
            <a:r>
              <a:rPr lang="en-US" sz="1600" dirty="0">
                <a:latin typeface="Segoe UI" panose="020B0502040204020203" pitchFamily="34" charset="0"/>
                <a:cs typeface="Segoe UI" panose="020B0502040204020203" pitchFamily="34" charset="0"/>
              </a:rPr>
              <a:t>– Identifies pet requirements &amp; breed restrictions </a:t>
            </a:r>
            <a:r>
              <a:rPr lang="en-US" sz="1600" dirty="0">
                <a:solidFill>
                  <a:srgbClr val="0A2240"/>
                </a:solidFill>
                <a:latin typeface="Segoe UI" panose="020B0502040204020203" pitchFamily="34" charset="0"/>
                <a:cs typeface="Segoe UI" panose="020B0502040204020203" pitchFamily="34" charset="0"/>
              </a:rPr>
              <a:t>(</a:t>
            </a:r>
            <a:r>
              <a:rPr lang="en-US" sz="1600" i="1" dirty="0">
                <a:solidFill>
                  <a:srgbClr val="0A2240"/>
                </a:solidFill>
                <a:latin typeface="Segoe UI" panose="020B0502040204020203" pitchFamily="34" charset="0"/>
                <a:cs typeface="Segoe UI" panose="020B0502040204020203" pitchFamily="34" charset="0"/>
              </a:rPr>
              <a:t>refundable pet deposit of $250 per pet</a:t>
            </a:r>
            <a:r>
              <a:rPr lang="en-US" sz="1600" dirty="0">
                <a:solidFill>
                  <a:srgbClr val="0A2240"/>
                </a:solidFill>
                <a:latin typeface="Segoe UI" panose="020B0502040204020203" pitchFamily="34" charset="0"/>
                <a:cs typeface="Segoe UI" panose="020B0502040204020203" pitchFamily="34" charset="0"/>
              </a:rPr>
              <a:t>)</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Construction &amp; Relocation Addendum </a:t>
            </a:r>
            <a:r>
              <a:rPr lang="en-US" sz="1600" dirty="0">
                <a:latin typeface="Segoe UI" panose="020B0502040204020203" pitchFamily="34" charset="0"/>
                <a:cs typeface="Segoe UI" panose="020B0502040204020203" pitchFamily="34" charset="0"/>
              </a:rPr>
              <a:t>– Outlines provisions regarding construction; amenities, community services/facilities, noise &amp; inconvenience, lease termination, lease replacement, release of liability, &amp; damages</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Home Based Business Addendum </a:t>
            </a:r>
            <a:r>
              <a:rPr lang="en-US" sz="1600" dirty="0">
                <a:latin typeface="Segoe UI" panose="020B0502040204020203" pitchFamily="34" charset="0"/>
                <a:cs typeface="Segoe UI" panose="020B0502040204020203" pitchFamily="34" charset="0"/>
              </a:rPr>
              <a:t>– Identifies requirements for personal business conducted on property</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RECP Addendum </a:t>
            </a:r>
            <a:r>
              <a:rPr lang="en-US" sz="1600" dirty="0">
                <a:latin typeface="Segoe UI" panose="020B0502040204020203" pitchFamily="34" charset="0"/>
                <a:cs typeface="Segoe UI" panose="020B0502040204020203" pitchFamily="34" charset="0"/>
              </a:rPr>
              <a:t>– Outlines Resident Energy Conservation Program (RECP) process</a:t>
            </a:r>
          </a:p>
          <a:p>
            <a:pPr marL="171450" indent="-171450">
              <a:buFont typeface="Arial" panose="020B0604020202020204" pitchFamily="34" charset="0"/>
              <a:buChar char="•"/>
            </a:pPr>
            <a:r>
              <a:rPr lang="en-US" sz="1600" b="1" dirty="0">
                <a:latin typeface="Segoe UI" panose="020B0502040204020203" pitchFamily="34" charset="0"/>
                <a:cs typeface="Segoe UI" panose="020B0502040204020203" pitchFamily="34" charset="0"/>
              </a:rPr>
              <a:t>Other State/Local Addendum </a:t>
            </a:r>
            <a:r>
              <a:rPr lang="en-US" sz="1600" dirty="0">
                <a:latin typeface="Segoe UI" panose="020B0502040204020203" pitchFamily="34" charset="0"/>
                <a:cs typeface="Segoe UI" panose="020B0502040204020203" pitchFamily="34" charset="0"/>
              </a:rPr>
              <a:t>– Check other state/local specific requirements  </a:t>
            </a:r>
          </a:p>
          <a:p>
            <a:pPr lvl="0">
              <a:defRPr/>
            </a:pPr>
            <a:endParaRPr lang="en-US" sz="2000" i="1" dirty="0">
              <a:latin typeface="Segoe UI" panose="020B0502040204020203" pitchFamily="34" charset="0"/>
              <a:cs typeface="Segoe UI" panose="020B0502040204020203" pitchFamily="34" charset="0"/>
            </a:endParaRPr>
          </a:p>
        </p:txBody>
      </p:sp>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Understanding Your Lease </a:t>
            </a:r>
          </a:p>
        </p:txBody>
      </p:sp>
      <p:sp>
        <p:nvSpPr>
          <p:cNvPr id="13" name="TextBox 12">
            <a:extLst>
              <a:ext uri="{FF2B5EF4-FFF2-40B4-BE49-F238E27FC236}">
                <a16:creationId xmlns:a16="http://schemas.microsoft.com/office/drawing/2014/main" id="{139319FD-45A8-4CDF-8C3F-A07AE49B618F}"/>
              </a:ext>
            </a:extLst>
          </p:cNvPr>
          <p:cNvSpPr txBox="1"/>
          <p:nvPr/>
        </p:nvSpPr>
        <p:spPr>
          <a:xfrm>
            <a:off x="685800" y="5645013"/>
            <a:ext cx="7772400" cy="523220"/>
          </a:xfrm>
          <a:prstGeom prst="rect">
            <a:avLst/>
          </a:prstGeom>
          <a:solidFill>
            <a:srgbClr val="0A2240"/>
          </a:solidFill>
        </p:spPr>
        <p:txBody>
          <a:bodyPr wrap="square" rtlCol="0">
            <a:spAutoFit/>
          </a:bodyPr>
          <a:lstStyle>
            <a:defPPr>
              <a:defRPr lang="en-US"/>
            </a:defPPr>
            <a:lvl1pPr>
              <a:defRPr sz="1700" i="1">
                <a:solidFill>
                  <a:schemeClr val="bg1"/>
                </a:solidFill>
                <a:latin typeface="Segoe UI" panose="020B0502040204020203" pitchFamily="34" charset="0"/>
                <a:cs typeface="Segoe UI" panose="020B0502040204020203" pitchFamily="34" charset="0"/>
              </a:defRPr>
            </a:lvl1pPr>
          </a:lstStyle>
          <a:p>
            <a:pPr algn="ctr"/>
            <a:r>
              <a:rPr lang="en-US" sz="1400" b="1" dirty="0"/>
              <a:t>It is important to read through &amp; understand what you are signing. If you have questions about your lease, contact the PPV Partner</a:t>
            </a:r>
          </a:p>
        </p:txBody>
      </p:sp>
      <p:sp>
        <p:nvSpPr>
          <p:cNvPr id="14" name="Slide Number Placeholder 10">
            <a:extLst>
              <a:ext uri="{FF2B5EF4-FFF2-40B4-BE49-F238E27FC236}">
                <a16:creationId xmlns:a16="http://schemas.microsoft.com/office/drawing/2014/main" id="{2BE63276-E0BF-4350-A09F-A098062AFA94}"/>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8</a:t>
            </a:r>
            <a:endParaRPr lang="en-US" dirty="0"/>
          </a:p>
        </p:txBody>
      </p:sp>
    </p:spTree>
    <p:extLst>
      <p:ext uri="{BB962C8B-B14F-4D97-AF65-F5344CB8AC3E}">
        <p14:creationId xmlns:p14="http://schemas.microsoft.com/office/powerpoint/2010/main" val="352446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324BD2-6D91-43AD-8B67-6FB2D5EB998A}"/>
              </a:ext>
            </a:extLst>
          </p:cNvPr>
          <p:cNvSpPr>
            <a:spLocks noGrp="1"/>
          </p:cNvSpPr>
          <p:nvPr>
            <p:ph type="title"/>
          </p:nvPr>
        </p:nvSpPr>
        <p:spPr>
          <a:xfrm>
            <a:off x="628650" y="689767"/>
            <a:ext cx="7886700" cy="586249"/>
          </a:xfrm>
          <a:prstGeom prst="rect">
            <a:avLst/>
          </a:prstGeom>
        </p:spPr>
        <p:txBody>
          <a:bodyPr/>
          <a:lstStyle/>
          <a:p>
            <a:r>
              <a:rPr lang="en-US" dirty="0"/>
              <a:t>Tenant Responsibilities</a:t>
            </a:r>
          </a:p>
        </p:txBody>
      </p:sp>
      <p:sp>
        <p:nvSpPr>
          <p:cNvPr id="8" name="TextBox 7">
            <a:extLst>
              <a:ext uri="{FF2B5EF4-FFF2-40B4-BE49-F238E27FC236}">
                <a16:creationId xmlns:a16="http://schemas.microsoft.com/office/drawing/2014/main" id="{F4F4B11A-E529-4A81-B0AD-75DD0DBCEE59}"/>
              </a:ext>
            </a:extLst>
          </p:cNvPr>
          <p:cNvSpPr txBox="1"/>
          <p:nvPr/>
        </p:nvSpPr>
        <p:spPr>
          <a:xfrm>
            <a:off x="647700" y="1416764"/>
            <a:ext cx="7772400" cy="400110"/>
          </a:xfrm>
          <a:prstGeom prst="rect">
            <a:avLst/>
          </a:prstGeom>
          <a:noFill/>
        </p:spPr>
        <p:txBody>
          <a:bodyPr wrap="square" rtlCol="0">
            <a:spAutoFit/>
          </a:bodyPr>
          <a:lstStyle/>
          <a:p>
            <a:pPr lvl="0">
              <a:defRPr/>
            </a:pPr>
            <a:r>
              <a:rPr lang="en-US" sz="1600" i="1" dirty="0">
                <a:latin typeface="Segoe UI" panose="020B0502040204020203" pitchFamily="34" charset="0"/>
                <a:cs typeface="Segoe UI" panose="020B0502040204020203" pitchFamily="34" charset="0"/>
              </a:rPr>
              <a:t>Per your lease, you have several responsibilities to fulfill</a:t>
            </a:r>
            <a:r>
              <a:rPr lang="en-US" sz="2000" i="1" dirty="0">
                <a:latin typeface="Segoe UI" panose="020B0502040204020203" pitchFamily="34" charset="0"/>
                <a:cs typeface="Segoe UI" panose="020B0502040204020203" pitchFamily="34" charset="0"/>
              </a:rPr>
              <a:t>:</a:t>
            </a:r>
            <a:endParaRPr lang="en-US" sz="2000" i="1" dirty="0">
              <a:latin typeface="Calibri" panose="020F0502020204030204" pitchFamily="34" charset="0"/>
              <a:cs typeface="Calibri" panose="020F0502020204030204" pitchFamily="34" charset="0"/>
            </a:endParaRPr>
          </a:p>
        </p:txBody>
      </p:sp>
      <p:sp>
        <p:nvSpPr>
          <p:cNvPr id="12" name="Slide Number Placeholder 10">
            <a:extLst>
              <a:ext uri="{FF2B5EF4-FFF2-40B4-BE49-F238E27FC236}">
                <a16:creationId xmlns:a16="http://schemas.microsoft.com/office/drawing/2014/main" id="{B5B41828-2C59-49C9-8545-054083BC0BB8}"/>
              </a:ext>
            </a:extLst>
          </p:cNvPr>
          <p:cNvSpPr txBox="1">
            <a:spLocks/>
          </p:cNvSpPr>
          <p:nvPr/>
        </p:nvSpPr>
        <p:spPr>
          <a:xfrm>
            <a:off x="6457950" y="658857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tint val="75000"/>
                  </a:prstClr>
                </a:solidFill>
              </a:rPr>
              <a:t>9</a:t>
            </a:r>
            <a:endParaRPr lang="en-US" dirty="0"/>
          </a:p>
        </p:txBody>
      </p:sp>
      <p:grpSp>
        <p:nvGrpSpPr>
          <p:cNvPr id="14" name="Group 13">
            <a:extLst>
              <a:ext uri="{FF2B5EF4-FFF2-40B4-BE49-F238E27FC236}">
                <a16:creationId xmlns:a16="http://schemas.microsoft.com/office/drawing/2014/main" id="{B903CD8E-823D-A7B4-54DB-3A6FA846AAF1}"/>
              </a:ext>
            </a:extLst>
          </p:cNvPr>
          <p:cNvGrpSpPr/>
          <p:nvPr/>
        </p:nvGrpSpPr>
        <p:grpSpPr>
          <a:xfrm>
            <a:off x="193939" y="3805267"/>
            <a:ext cx="8774410" cy="2552885"/>
            <a:chOff x="967349" y="3774742"/>
            <a:chExt cx="8774410" cy="2552885"/>
          </a:xfrm>
        </p:grpSpPr>
        <p:pic>
          <p:nvPicPr>
            <p:cNvPr id="5" name="Picture 4" descr="Diagram&#10;&#10;Description automatically generated">
              <a:extLst>
                <a:ext uri="{FF2B5EF4-FFF2-40B4-BE49-F238E27FC236}">
                  <a16:creationId xmlns:a16="http://schemas.microsoft.com/office/drawing/2014/main" id="{EB6FA8DE-9CE7-48BE-BAA8-5872D5A670F5}"/>
                </a:ext>
              </a:extLst>
            </p:cNvPr>
            <p:cNvPicPr>
              <a:picLocks noChangeAspect="1"/>
            </p:cNvPicPr>
            <p:nvPr/>
          </p:nvPicPr>
          <p:blipFill>
            <a:blip r:embed="rId3" cstate="print">
              <a:extLst>
                <a:ext uri="{28A0092B-C50C-407E-A947-70E740481C1C}">
                  <a14:useLocalDpi xmlns:a14="http://schemas.microsoft.com/office/drawing/2010/main" val="0"/>
                </a:ext>
              </a:extLst>
            </a:blip>
            <a:srcRect t="42641"/>
            <a:stretch/>
          </p:blipFill>
          <p:spPr>
            <a:xfrm>
              <a:off x="967349" y="3774742"/>
              <a:ext cx="8774410" cy="2552885"/>
            </a:xfrm>
            <a:prstGeom prst="rect">
              <a:avLst/>
            </a:prstGeom>
          </p:spPr>
        </p:pic>
        <p:grpSp>
          <p:nvGrpSpPr>
            <p:cNvPr id="13" name="Group 12">
              <a:extLst>
                <a:ext uri="{FF2B5EF4-FFF2-40B4-BE49-F238E27FC236}">
                  <a16:creationId xmlns:a16="http://schemas.microsoft.com/office/drawing/2014/main" id="{B68B64E3-13E7-0929-4B1C-6DCFA9DAC2FF}"/>
                </a:ext>
              </a:extLst>
            </p:cNvPr>
            <p:cNvGrpSpPr/>
            <p:nvPr/>
          </p:nvGrpSpPr>
          <p:grpSpPr>
            <a:xfrm>
              <a:off x="1053846" y="4832871"/>
              <a:ext cx="603504" cy="608365"/>
              <a:chOff x="426329" y="4832871"/>
              <a:chExt cx="603504" cy="608365"/>
            </a:xfrm>
          </p:grpSpPr>
          <p:sp>
            <p:nvSpPr>
              <p:cNvPr id="10" name="Rectangle 9">
                <a:extLst>
                  <a:ext uri="{FF2B5EF4-FFF2-40B4-BE49-F238E27FC236}">
                    <a16:creationId xmlns:a16="http://schemas.microsoft.com/office/drawing/2014/main" id="{8AD7CA41-5ACE-D1F8-4D52-B5A4873375A1}"/>
                  </a:ext>
                </a:extLst>
              </p:cNvPr>
              <p:cNvSpPr/>
              <p:nvPr/>
            </p:nvSpPr>
            <p:spPr>
              <a:xfrm>
                <a:off x="481193" y="4883452"/>
                <a:ext cx="548640" cy="557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Police male outline">
                <a:extLst>
                  <a:ext uri="{FF2B5EF4-FFF2-40B4-BE49-F238E27FC236}">
                    <a16:creationId xmlns:a16="http://schemas.microsoft.com/office/drawing/2014/main" id="{CB4597CF-B3F5-81BD-AC6F-AD2BBA0B47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329" y="4832871"/>
                <a:ext cx="603504" cy="603504"/>
              </a:xfrm>
              <a:prstGeom prst="rect">
                <a:avLst/>
              </a:prstGeom>
            </p:spPr>
          </p:pic>
        </p:grpSp>
      </p:grpSp>
      <p:pic>
        <p:nvPicPr>
          <p:cNvPr id="6" name="Picture 5" descr="Diagram&#10;&#10;Description automatically generated">
            <a:extLst>
              <a:ext uri="{FF2B5EF4-FFF2-40B4-BE49-F238E27FC236}">
                <a16:creationId xmlns:a16="http://schemas.microsoft.com/office/drawing/2014/main" id="{7A436D70-234F-0644-D862-5CE8A1B108B8}"/>
              </a:ext>
            </a:extLst>
          </p:cNvPr>
          <p:cNvPicPr>
            <a:picLocks noChangeAspect="1"/>
          </p:cNvPicPr>
          <p:nvPr/>
        </p:nvPicPr>
        <p:blipFill>
          <a:blip r:embed="rId3" cstate="print">
            <a:extLst>
              <a:ext uri="{28A0092B-C50C-407E-A947-70E740481C1C}">
                <a14:useLocalDpi xmlns:a14="http://schemas.microsoft.com/office/drawing/2010/main" val="0"/>
              </a:ext>
            </a:extLst>
          </a:blip>
          <a:srcRect b="57907"/>
          <a:stretch/>
        </p:blipFill>
        <p:spPr>
          <a:xfrm>
            <a:off x="193939" y="1796641"/>
            <a:ext cx="8774410" cy="1873453"/>
          </a:xfrm>
          <a:prstGeom prst="rect">
            <a:avLst/>
          </a:prstGeom>
        </p:spPr>
      </p:pic>
      <p:sp>
        <p:nvSpPr>
          <p:cNvPr id="17" name="TextBox 16">
            <a:extLst>
              <a:ext uri="{FF2B5EF4-FFF2-40B4-BE49-F238E27FC236}">
                <a16:creationId xmlns:a16="http://schemas.microsoft.com/office/drawing/2014/main" id="{6493AEAE-CD77-C945-D9AB-603E2827BA4D}"/>
              </a:ext>
            </a:extLst>
          </p:cNvPr>
          <p:cNvSpPr txBox="1"/>
          <p:nvPr/>
        </p:nvSpPr>
        <p:spPr>
          <a:xfrm>
            <a:off x="883941" y="3551968"/>
            <a:ext cx="4030960" cy="246221"/>
          </a:xfrm>
          <a:prstGeom prst="rect">
            <a:avLst/>
          </a:prstGeom>
          <a:noFill/>
        </p:spPr>
        <p:txBody>
          <a:bodyPr wrap="square" rtlCol="0" anchor="ctr">
            <a:spAutoFit/>
          </a:bodyPr>
          <a:lstStyle/>
          <a:p>
            <a:r>
              <a:rPr lang="en-US" sz="1000" i="1" dirty="0">
                <a:latin typeface="Segoe UI" panose="020B0502040204020203" pitchFamily="34" charset="0"/>
                <a:ea typeface="Aptos" panose="020B0004020202020204" pitchFamily="34" charset="0"/>
                <a:cs typeface="Segoe UI" panose="020B0502040204020203" pitchFamily="34" charset="0"/>
              </a:rPr>
              <a:t>E</a:t>
            </a:r>
            <a:r>
              <a:rPr lang="en-US" sz="1000" i="1" dirty="0">
                <a:effectLst/>
                <a:latin typeface="Segoe UI" panose="020B0502040204020203" pitchFamily="34" charset="0"/>
                <a:ea typeface="Aptos" panose="020B0004020202020204" pitchFamily="34" charset="0"/>
                <a:cs typeface="Segoe UI" panose="020B0502040204020203" pitchFamily="34" charset="0"/>
              </a:rPr>
              <a:t>mergency-1hr | Urgent-4hr | Routine-before end of next business day</a:t>
            </a:r>
          </a:p>
        </p:txBody>
      </p:sp>
    </p:spTree>
    <p:extLst>
      <p:ext uri="{BB962C8B-B14F-4D97-AF65-F5344CB8AC3E}">
        <p14:creationId xmlns:p14="http://schemas.microsoft.com/office/powerpoint/2010/main" val="2211644675"/>
      </p:ext>
    </p:extLst>
  </p:cSld>
  <p:clrMapOvr>
    <a:masterClrMapping/>
  </p:clrMapOvr>
</p:sld>
</file>

<file path=ppt/theme/theme1.xml><?xml version="1.0" encoding="utf-8"?>
<a:theme xmlns:a="http://schemas.openxmlformats.org/drawingml/2006/main" name="P&amp;R Template v01">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fontScheme name="HQMC TITLE">
      <a:majorFont>
        <a:latin typeface="Arial"/>
        <a:ea typeface=""/>
        <a:cs typeface="Arial"/>
      </a:majorFont>
      <a:minorFont>
        <a:latin typeface="Arial"/>
        <a:ea typeface=""/>
        <a:cs typeface="Arial"/>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0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457200" marR="0" indent="-457200" algn="l" defTabSz="914400" rtl="0" eaLnBrk="0" fontAlgn="base" latinLnBrk="0" hangingPunct="0">
          <a:lnSpc>
            <a:spcPct val="80000"/>
          </a:lnSpc>
          <a:spcBef>
            <a:spcPct val="20000"/>
          </a:spcBef>
          <a:spcAft>
            <a:spcPct val="0"/>
          </a:spcAft>
          <a:buClr>
            <a:srgbClr val="FF0000"/>
          </a:buClr>
          <a:buSzTx/>
          <a:buFont typeface="Wingdings 2" pitchFamily="18" charset="2"/>
          <a:buChar char="è"/>
          <a:tabLst/>
          <a:defRPr kumimoji="0" sz="2000" b="1" i="0" u="none" strike="noStrike" cap="none" normalizeH="0" baseline="0" smtClean="0">
            <a:ln>
              <a:noFill/>
            </a:ln>
            <a:solidFill>
              <a:schemeClr val="tx1"/>
            </a:solidFill>
            <a:effectLst/>
            <a:latin typeface="Arial" charset="0"/>
            <a:cs typeface="Arial" charset="0"/>
          </a:defRPr>
        </a:defPPr>
      </a:lstStyle>
    </a:spDef>
    <a:lnDef>
      <a:spPr bwMode="auto">
        <a:noFill/>
        <a:ln w="9525" cap="flat" cmpd="sng" algn="ctr">
          <a:solidFill>
            <a:srgbClr val="FF0000"/>
          </a:solidFill>
          <a:prstDash val="solid"/>
          <a:round/>
          <a:headEnd type="none" w="med" len="med"/>
          <a:tailEnd type="none" w="med" len="med"/>
        </a:ln>
        <a:effectLst/>
      </a:spPr>
      <a:bodyPr/>
      <a:lstStyle/>
    </a:lnDef>
    <a:txDef>
      <a:spPr>
        <a:noFill/>
      </a:spPr>
      <a:bodyPr wrap="none" rtlCol="0">
        <a:spAutoFit/>
      </a:bodyPr>
      <a:lstStyle>
        <a:defPPr>
          <a:buNone/>
          <a:defRPr sz="1200" b="0" dirty="0" smtClean="0"/>
        </a:defPPr>
      </a:lstStyle>
    </a:txDef>
  </a:objectDefaults>
  <a:extraClrSchemeLst>
    <a:extraClrScheme>
      <a:clrScheme name="HQMC TIT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QMC TIT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QMC TIT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QMC TIT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QMC 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QMC 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QMC 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d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27CB8E2BBD734D8CFA15A3A13787BC" ma:contentTypeVersion="18" ma:contentTypeDescription="Create a new document." ma:contentTypeScope="" ma:versionID="f885900610c224aa88b1b292367b8bc9">
  <xsd:schema xmlns:xsd="http://www.w3.org/2001/XMLSchema" xmlns:xs="http://www.w3.org/2001/XMLSchema" xmlns:p="http://schemas.microsoft.com/office/2006/metadata/properties" xmlns:ns2="c1062a57-6593-4c53-b1ce-195bc120bc17" xmlns:ns3="1babe04f-846e-4218-ae35-8f0b167b1c9d" xmlns:ns4="86f84861-7c98-4289-8a02-855746e7a213" targetNamespace="http://schemas.microsoft.com/office/2006/metadata/properties" ma:root="true" ma:fieldsID="6f1890346af68bcfd4054976e2a1c987" ns2:_="" ns3:_="" ns4:_="">
    <xsd:import namespace="c1062a57-6593-4c53-b1ce-195bc120bc17"/>
    <xsd:import namespace="1babe04f-846e-4218-ae35-8f0b167b1c9d"/>
    <xsd:import namespace="86f84861-7c98-4289-8a02-855746e7a213"/>
    <xsd:element name="properties">
      <xsd:complexType>
        <xsd:sequence>
          <xsd:element name="documentManagement">
            <xsd:complexType>
              <xsd:all>
                <xsd:element ref="ns2:Document_x0020_Subject"/>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LengthInSeconds" minOccurs="0"/>
                <xsd:element ref="ns4:SharedWithUsers" minOccurs="0"/>
                <xsd:element ref="ns4:SharedWithDetail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62a57-6593-4c53-b1ce-195bc120bc17" elementFormDefault="qualified">
    <xsd:import namespace="http://schemas.microsoft.com/office/2006/documentManagement/types"/>
    <xsd:import namespace="http://schemas.microsoft.com/office/infopath/2007/PartnerControls"/>
    <xsd:element name="Document_x0020_Subject" ma:index="8" ma:displayName="Document Subject" ma:default="A - Dispute Resolution Process" ma:format="Dropdown" ma:internalName="Document_x0020_Subject">
      <xsd:simpleType>
        <xsd:restriction base="dms:Choice">
          <xsd:enumeration value="Misc"/>
          <xsd:enumeration value="NDAA"/>
          <xsd:enumeration value="Dispute Resolution"/>
          <xsd:enumeration value="DoD Guidance|Policy"/>
          <xsd:enumeration value="DoN Guidance|Policy"/>
          <xsd:enumeration value="USMC Guidance|Policy"/>
          <xsd:enumeration value="MHO Tools"/>
          <xsd:enumeration value="Dashboard"/>
          <xsd:enumeration value="PPV Handbook"/>
          <xsd:enumeration value="How to Guides | Newsletters"/>
          <xsd:enumeration value="Tenant Bill of Rights"/>
          <xsd:enumeration value="Renters Insurance"/>
          <xsd:enumeration value="Dispute Resolution Process Products"/>
          <xsd:enumeration value="A - Renters Insurance"/>
          <xsd:enumeration value="A - Dispute Resolution Process Products"/>
          <xsd:enumeration value="References - Dispute Resolution Process Policy Letter"/>
          <xsd:enumeration value="A - Dispute Resolution Process"/>
          <xsd:enumeration value="B - Plain Language Brief"/>
          <xsd:enumeration value="C - Tenant Bill of Rights"/>
          <xsd:enumeration value="OSD Guidance|Policy"/>
          <xsd:enumeration value="MAP/CAP Contact Information"/>
          <xsd:enumeration value="Municipal Service Agreements"/>
          <xsd:enumeration value="A - Universal Lease"/>
          <xsd:enumeration value="Window Safety"/>
          <xsd:enumeration value="A - RECP"/>
          <xsd:enumeration value="Example"/>
        </xsd:restriction>
      </xsd:simpleType>
    </xsd:element>
  </xsd:schema>
  <xsd:schema xmlns:xsd="http://www.w3.org/2001/XMLSchema" xmlns:xs="http://www.w3.org/2001/XMLSchema" xmlns:dms="http://schemas.microsoft.com/office/2006/documentManagement/types" xmlns:pc="http://schemas.microsoft.com/office/infopath/2007/PartnerControls" targetNamespace="1babe04f-846e-4218-ae35-8f0b167b1c9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f84861-7c98-4289-8a02-855746e7a21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cument_x0020_Subject xmlns="c1062a57-6593-4c53-b1ce-195bc120bc17">B - Plain Language Brief</Document_x0020_Subject>
  </documentManagement>
</p:properties>
</file>

<file path=customXml/itemProps1.xml><?xml version="1.0" encoding="utf-8"?>
<ds:datastoreItem xmlns:ds="http://schemas.openxmlformats.org/officeDocument/2006/customXml" ds:itemID="{5AAC45CF-E229-4647-8724-E800629AA243}">
  <ds:schemaRefs>
    <ds:schemaRef ds:uri="http://schemas.microsoft.com/sharepoint/v3/contenttype/forms"/>
  </ds:schemaRefs>
</ds:datastoreItem>
</file>

<file path=customXml/itemProps2.xml><?xml version="1.0" encoding="utf-8"?>
<ds:datastoreItem xmlns:ds="http://schemas.openxmlformats.org/officeDocument/2006/customXml" ds:itemID="{6EB06B95-5D33-4D57-9F48-E97B57A2A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062a57-6593-4c53-b1ce-195bc120bc17"/>
    <ds:schemaRef ds:uri="1babe04f-846e-4218-ae35-8f0b167b1c9d"/>
    <ds:schemaRef ds:uri="86f84861-7c98-4289-8a02-855746e7a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B88B84-64F3-4774-BF27-B4660A64756C}">
  <ds:schemaRefs>
    <ds:schemaRef ds:uri="http://schemas.microsoft.com/office/infopath/2007/PartnerControls"/>
    <ds:schemaRef ds:uri="http://schemas.microsoft.com/office/2006/documentManagement/types"/>
    <ds:schemaRef ds:uri="http://purl.org/dc/terms/"/>
    <ds:schemaRef ds:uri="86f84861-7c98-4289-8a02-855746e7a213"/>
    <ds:schemaRef ds:uri="http://purl.org/dc/dcmitype/"/>
    <ds:schemaRef ds:uri="http://schemas.openxmlformats.org/package/2006/metadata/core-properties"/>
    <ds:schemaRef ds:uri="http://schemas.microsoft.com/office/2006/metadata/properties"/>
    <ds:schemaRef ds:uri="1babe04f-846e-4218-ae35-8f0b167b1c9d"/>
    <ds:schemaRef ds:uri="c1062a57-6593-4c53-b1ce-195bc120bc17"/>
    <ds:schemaRef ds:uri="http://www.w3.org/XML/1998/namespace"/>
    <ds:schemaRef ds:uri="http://purl.org/dc/elements/1.1/"/>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otalTime>2453</TotalTime>
  <Words>3100</Words>
  <Application>Microsoft Office PowerPoint</Application>
  <PresentationFormat>On-screen Show (4:3)</PresentationFormat>
  <Paragraphs>329</Paragraphs>
  <Slides>26</Slides>
  <Notes>5</Notes>
  <HiddenSlides>1</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Arial</vt:lpstr>
      <vt:lpstr>ArialMT</vt:lpstr>
      <vt:lpstr>Calibri</vt:lpstr>
      <vt:lpstr>Calibri Light</vt:lpstr>
      <vt:lpstr>Calibri-Italic</vt:lpstr>
      <vt:lpstr>Candara</vt:lpstr>
      <vt:lpstr>Franklin Gothic Book</vt:lpstr>
      <vt:lpstr>Segoe UI</vt:lpstr>
      <vt:lpstr>Times New Roman</vt:lpstr>
      <vt:lpstr>Wingdings</vt:lpstr>
      <vt:lpstr>Wingdings 2</vt:lpstr>
      <vt:lpstr>P&amp;R Template v01</vt:lpstr>
      <vt:lpstr>Title Slide</vt:lpstr>
      <vt:lpstr>Body</vt:lpstr>
      <vt:lpstr>Office Theme</vt:lpstr>
      <vt:lpstr>PowerPoint Presentation</vt:lpstr>
      <vt:lpstr>Table of Contents</vt:lpstr>
      <vt:lpstr>Welcome!</vt:lpstr>
      <vt:lpstr>Contact Information</vt:lpstr>
      <vt:lpstr>MHO Services &amp; Responsibilities</vt:lpstr>
      <vt:lpstr>MHO Personnel</vt:lpstr>
      <vt:lpstr>Liberty Military Housing at MCAS Yuma</vt:lpstr>
      <vt:lpstr>Understanding Your Lease </vt:lpstr>
      <vt:lpstr>Tenant Responsibilities</vt:lpstr>
      <vt:lpstr>What to Expect: Move-In &amp; Move-Out</vt:lpstr>
      <vt:lpstr>Renters’ Insurance Overview</vt:lpstr>
      <vt:lpstr>Resident Energy Conservation Program (RECP)</vt:lpstr>
      <vt:lpstr>Maintaining Your Home</vt:lpstr>
      <vt:lpstr>Window Safety Tips</vt:lpstr>
      <vt:lpstr>Maintenance Issues</vt:lpstr>
      <vt:lpstr>Types of Service Calls</vt:lpstr>
      <vt:lpstr>Tenant Bill of Rights</vt:lpstr>
      <vt:lpstr>Dispute Resolution Process Overview</vt:lpstr>
      <vt:lpstr>Step 1: Informal Dispute Resolution Process </vt:lpstr>
      <vt:lpstr>Step 2: Formal Dispute Resolution Process </vt:lpstr>
      <vt:lpstr>Valued Feedback</vt:lpstr>
      <vt:lpstr>DoD Housing Feedback System</vt:lpstr>
      <vt:lpstr>Connect with Marine Corps Housing  </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LtCol Jerry R</dc:creator>
  <cp:lastModifiedBy>Kennedy CIV Amy J</cp:lastModifiedBy>
  <cp:revision>29</cp:revision>
  <cp:lastPrinted>2020-02-28T14:39:23Z</cp:lastPrinted>
  <dcterms:created xsi:type="dcterms:W3CDTF">2019-02-05T17:43:40Z</dcterms:created>
  <dcterms:modified xsi:type="dcterms:W3CDTF">2025-04-02T21:55:25Z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0x0101000127CB8E2BBD734D8CFA15A3A13787BC</vt:lpwstr>
  </property>
  <property fmtid="{D5CDD505-2E9C-101B-9397-08002B2CF9AE}" pid="3" name="MediaServiceImageTags">
    <vt:lpwstr/>
  </property>
</Properties>
</file>