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63" r:id="rId6"/>
  </p:sldIdLst>
  <p:sldSz cx="7772400" cy="10058400"/>
  <p:notesSz cx="7019925" cy="9305925"/>
  <p:defaultTextStyle>
    <a:defPPr>
      <a:defRPr lang="en-US"/>
    </a:defPPr>
    <a:lvl1pPr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508000" indent="-50800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2036763" indent="-207963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49" d="100"/>
          <a:sy n="49" d="100"/>
        </p:scale>
        <p:origin x="2220" y="54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1882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1882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6075AE2-0768-492A-9B7A-8B24742E0C6B}" type="datetimeFigureOut">
              <a:rPr lang="en-US"/>
              <a:pPr>
                <a:defRPr/>
              </a:pPr>
              <a:t>6/10/2020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62175" y="698500"/>
            <a:ext cx="26955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1882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1882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A2A9A7E-08D8-4483-8742-11C3DC314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022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8000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7588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175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6763" algn="l" defTabSz="10175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mand SAR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0" y="1132582"/>
            <a:ext cx="777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Installation </a:t>
            </a:r>
            <a:endParaRPr lang="en-US" sz="3200" b="1" cap="small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Sexual Assault Response Coordinator</a:t>
            </a:r>
          </a:p>
        </p:txBody>
      </p:sp>
      <p:sp>
        <p:nvSpPr>
          <p:cNvPr id="4" name="TextBox 16"/>
          <p:cNvSpPr txBox="1">
            <a:spLocks noChangeArrowheads="1"/>
          </p:cNvSpPr>
          <p:nvPr userDrawn="1"/>
        </p:nvSpPr>
        <p:spPr bwMode="auto">
          <a:xfrm>
            <a:off x="76200" y="2260600"/>
            <a:ext cx="4267200" cy="727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Every victim of sexual assault has Reporting Options</a:t>
            </a:r>
          </a:p>
          <a:p>
            <a:pPr>
              <a:defRPr/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b="1" cap="small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Unrestricted Reporting</a:t>
            </a:r>
          </a:p>
          <a:p>
            <a:pPr>
              <a:defRPr/>
            </a:pP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Offers the most services and safety measures</a:t>
            </a:r>
          </a:p>
          <a:p>
            <a:pPr>
              <a:defRPr/>
            </a:pPr>
            <a:endParaRPr lang="en-US" sz="800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 victim can report their assault and receive:</a:t>
            </a:r>
          </a:p>
          <a:p>
            <a:pPr marL="91440" indent="-9144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medical treatment and counseling</a:t>
            </a:r>
          </a:p>
          <a:p>
            <a:pPr marL="91440" indent="-9144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support from the Command</a:t>
            </a:r>
          </a:p>
          <a:p>
            <a:pPr marL="91440" indent="-9144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an official law enforcement investigation to hold the offender accountable</a:t>
            </a:r>
          </a:p>
          <a:p>
            <a:pPr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b="1" cap="sm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Restricted Reporting</a:t>
            </a:r>
          </a:p>
          <a:p>
            <a:pPr>
              <a:defRPr/>
            </a:pP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Offers more time to make decisions about reporting</a:t>
            </a:r>
          </a:p>
          <a:p>
            <a:pPr>
              <a:defRPr/>
            </a:pPr>
            <a:endParaRPr lang="en-US" sz="800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 victim can confidentially report and receive:</a:t>
            </a:r>
          </a:p>
          <a:p>
            <a:pPr marL="91440" indent="-9144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medical treatment and counseling</a:t>
            </a:r>
          </a:p>
          <a:p>
            <a:pPr marL="91440" indent="-9144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command involvement</a:t>
            </a:r>
          </a:p>
          <a:p>
            <a:pPr marL="91440" indent="-9144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law enforcement involvement</a:t>
            </a:r>
          </a:p>
          <a:p>
            <a:pPr>
              <a:defRPr/>
            </a:pP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To receive a Restricted Report </a:t>
            </a:r>
            <a:r>
              <a:rPr lang="en-US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report to the:</a:t>
            </a:r>
          </a:p>
          <a:p>
            <a:pPr marL="91440" indent="-9144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Sexual Assault Response Coordinator (SARC) </a:t>
            </a:r>
          </a:p>
          <a:p>
            <a:pPr marL="91440" indent="-9144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Uniformed or Civilian Victim Advocate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(SAPR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VA)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  <a:p>
            <a:pPr marL="91440" indent="-9144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Healthcare Provider/Counselor</a:t>
            </a:r>
          </a:p>
          <a:p>
            <a:pPr>
              <a:defRPr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" y="8197850"/>
            <a:ext cx="2743200" cy="0"/>
          </a:xfrm>
          <a:prstGeom prst="line">
            <a:avLst/>
          </a:prstGeom>
          <a:ln w="9525">
            <a:solidFill>
              <a:srgbClr val="C00000"/>
            </a:solidFill>
            <a:prstDash val="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 userDrawn="1"/>
        </p:nvSpPr>
        <p:spPr>
          <a:xfrm>
            <a:off x="4343400" y="6553200"/>
            <a:ext cx="3276600" cy="2667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63378" y="2438400"/>
            <a:ext cx="4016644" cy="17526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28600" y="3048000"/>
            <a:ext cx="3962400" cy="4154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24/7 Sexual Assault </a:t>
            </a:r>
            <a:r>
              <a:rPr lang="en-US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Support</a:t>
            </a:r>
            <a:r>
              <a:rPr lang="en-US" sz="2100" b="1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Line</a:t>
            </a:r>
            <a:endParaRPr lang="en-US" sz="21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327525" y="7886700"/>
            <a:ext cx="1295400" cy="53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Office: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343400" y="8534400"/>
            <a:ext cx="1447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Hours: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4381500" y="2362200"/>
            <a:ext cx="3200400" cy="41148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/>
          <a:lstStyle>
            <a:lvl1pPr marL="381000" marR="0" indent="-381000" algn="l" defTabSz="10175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mand SAR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4019550" y="6640513"/>
            <a:ext cx="367665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RESTRICTED REPORTING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Allows a Marine who is sexually assaulted to </a:t>
            </a:r>
            <a:r>
              <a:rPr lang="en-US" sz="1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confidentially</a:t>
            </a:r>
            <a:r>
              <a:rPr lang="en-US" sz="1600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report the assault and receive support, medical treatment, and counseling…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600" b="1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en-US" sz="16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a law enforcement investigation or command involvement </a:t>
            </a:r>
          </a:p>
        </p:txBody>
      </p:sp>
      <p:sp>
        <p:nvSpPr>
          <p:cNvPr id="5" name="Text Box 15"/>
          <p:cNvSpPr txBox="1">
            <a:spLocks noChangeArrowheads="1"/>
          </p:cNvSpPr>
          <p:nvPr userDrawn="1"/>
        </p:nvSpPr>
        <p:spPr bwMode="auto">
          <a:xfrm>
            <a:off x="0" y="6640513"/>
            <a:ext cx="37719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UNRESTRICTED REPORTING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Allows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 Marine who is sexually assaulted to report the assault and receive support, advocacy, medical treatment, and counseling…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600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with a law enforcement investigation &amp; the support of the Chain of Command </a:t>
            </a:r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3886200" y="6792913"/>
            <a:ext cx="0" cy="15541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8"/>
          <p:cNvSpPr txBox="1">
            <a:spLocks noChangeArrowheads="1"/>
          </p:cNvSpPr>
          <p:nvPr userDrawn="1"/>
        </p:nvSpPr>
        <p:spPr bwMode="auto">
          <a:xfrm>
            <a:off x="0" y="8696325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EITHER WAY- </a:t>
            </a:r>
            <a:r>
              <a:rPr lang="en-US" sz="2000" b="1" i="1" u="sng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TALK WITH YOUR SARC or 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SAPR VA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657600" y="4876800"/>
            <a:ext cx="3962400" cy="16002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657600" y="5052536"/>
            <a:ext cx="39624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24/7 Sexual Assault </a:t>
            </a:r>
            <a:r>
              <a:rPr lang="en-US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Support Line</a:t>
            </a:r>
            <a:endParaRPr lang="en-US" sz="21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733800" y="3781425"/>
            <a:ext cx="1295400" cy="53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Office: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749675" y="4276725"/>
            <a:ext cx="1447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Hours:</a:t>
            </a:r>
          </a:p>
        </p:txBody>
      </p:sp>
      <p:sp>
        <p:nvSpPr>
          <p:cNvPr id="1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304800" y="2362200"/>
            <a:ext cx="3200400" cy="41148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0" y="1132582"/>
            <a:ext cx="777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Installation </a:t>
            </a:r>
            <a:endParaRPr lang="en-US" sz="3200" b="1" cap="small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Sexual Assault Response 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mand SARC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4019550" y="6594475"/>
            <a:ext cx="3752850" cy="265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RESTRICTED REPORTING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Allows a Marine who is sexually assaulted to </a:t>
            </a:r>
            <a:r>
              <a:rPr lang="en-US" sz="12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confidentially</a:t>
            </a:r>
            <a:r>
              <a:rPr lang="en-US" sz="1200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report the assault and receive support, medical treatment, and counseling…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200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en-US" sz="12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a law enforcement investigation or Chain of Command involvement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200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RESTRICTED</a:t>
            </a:r>
            <a:r>
              <a:rPr lang="en-US" sz="1200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reporting, you </a:t>
            </a:r>
            <a:r>
              <a:rPr lang="en-US" sz="1200" b="1" u="sng" cap="small" dirty="0">
                <a:latin typeface="Times New Roman" pitchFamily="18" charset="0"/>
                <a:cs typeface="Times New Roman" pitchFamily="18" charset="0"/>
              </a:rPr>
              <a:t>must only</a:t>
            </a:r>
            <a:r>
              <a:rPr lang="en-US" sz="1200" b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report to:</a:t>
            </a:r>
          </a:p>
          <a:p>
            <a:pPr>
              <a:buFontTx/>
              <a:buChar char="•"/>
              <a:defRPr/>
            </a:pPr>
            <a:endParaRPr lang="en-US" sz="5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Sexual Assault Response Coordinator (SARC)</a:t>
            </a:r>
          </a:p>
          <a:p>
            <a:pPr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SAPR Victim Advocate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(Military/Civilian)</a:t>
            </a:r>
          </a:p>
          <a:p>
            <a:pPr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Military Healthcare Provider/Counselor</a:t>
            </a:r>
          </a:p>
          <a:p>
            <a:pPr marL="0" marR="0" lvl="0" indent="0" algn="l" defTabSz="1017588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Victims’ Legal Counsel (VLC) </a:t>
            </a:r>
          </a:p>
        </p:txBody>
      </p:sp>
      <p:sp>
        <p:nvSpPr>
          <p:cNvPr id="5" name="Text Box 15"/>
          <p:cNvSpPr txBox="1">
            <a:spLocks noChangeArrowheads="1"/>
          </p:cNvSpPr>
          <p:nvPr userDrawn="1"/>
        </p:nvSpPr>
        <p:spPr bwMode="auto">
          <a:xfrm>
            <a:off x="76200" y="6553200"/>
            <a:ext cx="3771900" cy="242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UNRESTRICTED REPORTING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Allows a Marine who is sexually assaulted to report the assault and receive support, advocacy, medical treatment, and counseling…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200" u="sng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z="1200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 a law enforcement investigation &amp; the support of the Chain of Command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200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UNRESTRICTED</a:t>
            </a:r>
            <a:r>
              <a:rPr lang="en-US" sz="1200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reporting, you can report to:</a:t>
            </a:r>
          </a:p>
          <a:p>
            <a:pPr>
              <a:buFontTx/>
              <a:buChar char="•"/>
              <a:defRPr/>
            </a:pPr>
            <a:endParaRPr lang="en-US" sz="500" dirty="0">
              <a:solidFill>
                <a:srgbClr val="4824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Sexual Assault Response Coordinator (SARC)</a:t>
            </a:r>
          </a:p>
          <a:p>
            <a:pPr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SAPR Victim Advocate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(Military/Civilian)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Chain of Command or Law Enforcement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3886200" y="6792913"/>
            <a:ext cx="0" cy="2011362"/>
          </a:xfrm>
          <a:prstGeom prst="line">
            <a:avLst/>
          </a:prstGeom>
          <a:ln w="28575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152400" y="4876800"/>
            <a:ext cx="3962400" cy="16002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52400" y="5105400"/>
            <a:ext cx="39624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24/7 Sexual Assault </a:t>
            </a:r>
            <a:r>
              <a:rPr lang="en-US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Support Line</a:t>
            </a:r>
            <a:endParaRPr lang="en-US" sz="21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52400" y="3781425"/>
            <a:ext cx="1295400" cy="53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Office: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68275" y="4276725"/>
            <a:ext cx="1447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Hours:</a:t>
            </a:r>
          </a:p>
        </p:txBody>
      </p:sp>
      <p:sp>
        <p:nvSpPr>
          <p:cNvPr id="1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4343400" y="2362200"/>
            <a:ext cx="3200400" cy="41148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0" y="1132582"/>
            <a:ext cx="777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Installation </a:t>
            </a:r>
            <a:endParaRPr lang="en-US" sz="3200" b="1" cap="small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Sexual Assault Response 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mand SARC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4019550" y="6594475"/>
            <a:ext cx="3752850" cy="265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RESTRICTED REPORTING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Allows a Marine who is sexually assaulted to </a:t>
            </a:r>
            <a:r>
              <a:rPr lang="en-US" sz="12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confidentially</a:t>
            </a:r>
            <a:r>
              <a:rPr lang="en-US" sz="1200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report the assault and receive support, medical treatment, and counseling…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200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en-US" sz="12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a law enforcement investigation or Chain of Command involvement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200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RESTRICTED</a:t>
            </a:r>
            <a:r>
              <a:rPr lang="en-US" sz="1200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reporting, you </a:t>
            </a:r>
            <a:r>
              <a:rPr lang="en-US" sz="1200" b="1" u="sng" cap="small" dirty="0">
                <a:latin typeface="Times New Roman" pitchFamily="18" charset="0"/>
                <a:cs typeface="Times New Roman" pitchFamily="18" charset="0"/>
              </a:rPr>
              <a:t>must only</a:t>
            </a:r>
            <a:r>
              <a:rPr lang="en-US" sz="1200" b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report to:</a:t>
            </a:r>
          </a:p>
          <a:p>
            <a:pPr>
              <a:buFontTx/>
              <a:buChar char="•"/>
              <a:defRPr/>
            </a:pPr>
            <a:endParaRPr lang="en-US" sz="5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Sexual Assault Response Coordinator (SARC)</a:t>
            </a:r>
          </a:p>
          <a:p>
            <a:pPr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SAPR Victim Advocate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(Military/Civilian)</a:t>
            </a:r>
          </a:p>
          <a:p>
            <a:pPr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Military Healthcare Provider/Counselor</a:t>
            </a:r>
          </a:p>
          <a:p>
            <a:pPr marL="0" marR="0" lvl="0" indent="0" algn="l" defTabSz="1017588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Victims’ Legal Counsel (VLC) </a:t>
            </a:r>
          </a:p>
        </p:txBody>
      </p:sp>
      <p:sp>
        <p:nvSpPr>
          <p:cNvPr id="5" name="Text Box 15"/>
          <p:cNvSpPr txBox="1">
            <a:spLocks noChangeArrowheads="1"/>
          </p:cNvSpPr>
          <p:nvPr userDrawn="1"/>
        </p:nvSpPr>
        <p:spPr bwMode="auto">
          <a:xfrm>
            <a:off x="76200" y="6553200"/>
            <a:ext cx="3771900" cy="242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UNRESTRICTED REPORTING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Allows a Marine who is sexually assaulted to report the assault and receive support, advocacy, medical treatment, and counseling…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200" u="sng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z="1200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 a law enforcement investigation &amp; the support of the Chain of Command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200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UNRESTRICTED</a:t>
            </a:r>
            <a:r>
              <a:rPr lang="en-US" sz="1200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reporting, you can report to:</a:t>
            </a:r>
          </a:p>
          <a:p>
            <a:pPr>
              <a:buFontTx/>
              <a:buChar char="•"/>
              <a:defRPr/>
            </a:pPr>
            <a:endParaRPr lang="en-US" sz="500" dirty="0">
              <a:solidFill>
                <a:srgbClr val="4824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Sexual Assault Response Coordinator (SARC)</a:t>
            </a:r>
          </a:p>
          <a:p>
            <a:pPr>
              <a:spcBef>
                <a:spcPts val="432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SAPR Victim Advocate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(Military/Civilian)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Chain of Command or Law Enforcement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3886200" y="6792913"/>
            <a:ext cx="0" cy="2011362"/>
          </a:xfrm>
          <a:prstGeom prst="line">
            <a:avLst/>
          </a:prstGeom>
          <a:ln w="28575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0" y="1132582"/>
            <a:ext cx="777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Installation </a:t>
            </a:r>
            <a:endParaRPr lang="en-US" sz="3200" b="1" cap="small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Sexual Assault Response Coordinator</a:t>
            </a:r>
          </a:p>
        </p:txBody>
      </p:sp>
      <p:sp>
        <p:nvSpPr>
          <p:cNvPr id="13" name="Picture Placeholder 24"/>
          <p:cNvSpPr>
            <a:spLocks noGrp="1"/>
          </p:cNvSpPr>
          <p:nvPr>
            <p:ph type="pic" sz="quarter" idx="10" hasCustomPrompt="1"/>
          </p:nvPr>
        </p:nvSpPr>
        <p:spPr>
          <a:xfrm>
            <a:off x="259080" y="3962400"/>
            <a:ext cx="2103120" cy="2560320"/>
          </a:xfrm>
          <a:prstGeom prst="rect">
            <a:avLst/>
          </a:prstGeom>
        </p:spPr>
        <p:txBody>
          <a:bodyPr/>
          <a:lstStyle>
            <a:lvl1pPr marL="0" algn="ctr">
              <a:buNone/>
              <a:defRPr sz="2400" baseline="0"/>
            </a:lvl1pPr>
          </a:lstStyle>
          <a:p>
            <a:r>
              <a:rPr lang="en-US" dirty="0" smtClean="0"/>
              <a:t>Click the icon to add picture</a:t>
            </a:r>
            <a:endParaRPr lang="en-US" dirty="0"/>
          </a:p>
        </p:txBody>
      </p:sp>
      <p:sp>
        <p:nvSpPr>
          <p:cNvPr id="14" name="Picture Placeholder 26"/>
          <p:cNvSpPr>
            <a:spLocks noGrp="1"/>
          </p:cNvSpPr>
          <p:nvPr>
            <p:ph type="pic" sz="quarter" idx="11" hasCustomPrompt="1"/>
          </p:nvPr>
        </p:nvSpPr>
        <p:spPr>
          <a:xfrm>
            <a:off x="5364480" y="3962400"/>
            <a:ext cx="2103120" cy="2560320"/>
          </a:xfrm>
          <a:prstGeom prst="rect">
            <a:avLst/>
          </a:prstGeom>
        </p:spPr>
        <p:txBody>
          <a:bodyPr/>
          <a:lstStyle>
            <a:lvl1pPr marL="0" algn="ctr">
              <a:buNone/>
              <a:defRPr sz="2400" baseline="0"/>
            </a:lvl1pPr>
          </a:lstStyle>
          <a:p>
            <a:r>
              <a:rPr lang="en-US" dirty="0" smtClean="0"/>
              <a:t>Click the icon to add picture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59080" y="3962400"/>
            <a:ext cx="2103120" cy="2560320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5364480" y="3962400"/>
            <a:ext cx="2103120" cy="256032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381000" y="2286000"/>
            <a:ext cx="7010400" cy="1066800"/>
          </a:xfrm>
          <a:prstGeom prst="rect">
            <a:avLst/>
          </a:prstGeom>
          <a:gradFill flip="none" rotWithShape="1">
            <a:gsLst>
              <a:gs pos="0">
                <a:srgbClr val="008080">
                  <a:tint val="66000"/>
                  <a:satMod val="160000"/>
                </a:srgbClr>
              </a:gs>
              <a:gs pos="50000">
                <a:srgbClr val="008080">
                  <a:tint val="44500"/>
                  <a:satMod val="160000"/>
                </a:srgbClr>
              </a:gs>
              <a:gs pos="100000">
                <a:srgbClr val="00808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47700" y="2296180"/>
            <a:ext cx="6477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24/7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Sexual Assault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Support Line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720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mand SAR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4019550" y="6640513"/>
            <a:ext cx="367665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RESTRICTED REPORTING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Allows a Marine who is sexually assaulted to </a:t>
            </a:r>
            <a:r>
              <a:rPr lang="en-US" sz="1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confidentially</a:t>
            </a:r>
            <a:r>
              <a:rPr lang="en-US" sz="1600" dirty="0">
                <a:solidFill>
                  <a:srgbClr val="4824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report the assault and receive support, medical treatment, and counseling…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600" b="1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en-US" sz="16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a law enforcement investigation or command involvement </a:t>
            </a:r>
          </a:p>
        </p:txBody>
      </p:sp>
      <p:sp>
        <p:nvSpPr>
          <p:cNvPr id="5" name="Text Box 15"/>
          <p:cNvSpPr txBox="1">
            <a:spLocks noChangeArrowheads="1"/>
          </p:cNvSpPr>
          <p:nvPr userDrawn="1"/>
        </p:nvSpPr>
        <p:spPr bwMode="auto">
          <a:xfrm>
            <a:off x="0" y="6640513"/>
            <a:ext cx="37719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UNRESTRICTED REPORTING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Allows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 Marine who is sexually assaulted to report the assault and receive support, advocacy, medical treatment, and counseling…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600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with a law enforcement investigation &amp; the support of the Chain of Command </a:t>
            </a:r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3886200" y="6792913"/>
            <a:ext cx="0" cy="15541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8"/>
          <p:cNvSpPr txBox="1">
            <a:spLocks noChangeArrowheads="1"/>
          </p:cNvSpPr>
          <p:nvPr userDrawn="1"/>
        </p:nvSpPr>
        <p:spPr bwMode="auto">
          <a:xfrm>
            <a:off x="0" y="8696325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EITHER WAY- </a:t>
            </a:r>
            <a:r>
              <a:rPr lang="en-US" sz="2000" b="1" i="1" u="sng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TALK WITH YOUR SARC or 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SAPR VA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0" y="1132582"/>
            <a:ext cx="77724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Installation </a:t>
            </a:r>
            <a:endParaRPr lang="en-US" sz="3100" b="1" cap="small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1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Sexual Assault Response </a:t>
            </a:r>
            <a:r>
              <a:rPr lang="en-US" sz="31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Coordinators</a:t>
            </a:r>
            <a:endParaRPr lang="en-US" sz="3100" b="1" cap="small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Picture Placeholder 24"/>
          <p:cNvSpPr>
            <a:spLocks noGrp="1"/>
          </p:cNvSpPr>
          <p:nvPr>
            <p:ph type="pic" sz="quarter" idx="10" hasCustomPrompt="1"/>
          </p:nvPr>
        </p:nvSpPr>
        <p:spPr>
          <a:xfrm>
            <a:off x="152400" y="2438400"/>
            <a:ext cx="2133600" cy="2590800"/>
          </a:xfrm>
          <a:prstGeom prst="rect">
            <a:avLst/>
          </a:prstGeom>
        </p:spPr>
        <p:txBody>
          <a:bodyPr/>
          <a:lstStyle>
            <a:lvl1pPr marL="0" algn="ctr">
              <a:buNone/>
              <a:defRPr sz="2400" baseline="0"/>
            </a:lvl1pPr>
          </a:lstStyle>
          <a:p>
            <a:r>
              <a:rPr lang="en-US" dirty="0" smtClean="0"/>
              <a:t>Click the icon to add picture</a:t>
            </a:r>
            <a:endParaRPr lang="en-US" dirty="0"/>
          </a:p>
        </p:txBody>
      </p:sp>
      <p:sp>
        <p:nvSpPr>
          <p:cNvPr id="15" name="Picture Placeholder 26"/>
          <p:cNvSpPr>
            <a:spLocks noGrp="1"/>
          </p:cNvSpPr>
          <p:nvPr>
            <p:ph type="pic" sz="quarter" idx="11" hasCustomPrompt="1"/>
          </p:nvPr>
        </p:nvSpPr>
        <p:spPr>
          <a:xfrm>
            <a:off x="5486400" y="2438400"/>
            <a:ext cx="2133600" cy="2590800"/>
          </a:xfrm>
          <a:prstGeom prst="rect">
            <a:avLst/>
          </a:prstGeom>
        </p:spPr>
        <p:txBody>
          <a:bodyPr/>
          <a:lstStyle>
            <a:lvl1pPr marL="0" algn="ctr">
              <a:buNone/>
              <a:defRPr sz="2400" baseline="0"/>
            </a:lvl1pPr>
          </a:lstStyle>
          <a:p>
            <a:r>
              <a:rPr lang="en-US" dirty="0" smtClean="0"/>
              <a:t>Click the icon to add picture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152400" y="2438400"/>
            <a:ext cx="2133600" cy="2590800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5486400" y="2438400"/>
            <a:ext cx="2133600" cy="259080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2452687" y="2933700"/>
            <a:ext cx="2867025" cy="16002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2476500" y="3025775"/>
            <a:ext cx="28194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24/7 Sexual Assault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Support Line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-228600" y="5171182"/>
            <a:ext cx="289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Installation SARC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4953000" y="5048071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Alternate </a:t>
            </a:r>
          </a:p>
          <a:p>
            <a:pPr algn="ctr"/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Installation SARC</a:t>
            </a:r>
          </a:p>
        </p:txBody>
      </p:sp>
    </p:spTree>
    <p:extLst>
      <p:ext uri="{BB962C8B-B14F-4D97-AF65-F5344CB8AC3E}">
        <p14:creationId xmlns:p14="http://schemas.microsoft.com/office/powerpoint/2010/main" val="3465308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914400"/>
            <a:ext cx="7772400" cy="12954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tint val="66000"/>
                  <a:satMod val="160000"/>
                </a:schemeClr>
              </a:gs>
              <a:gs pos="50000">
                <a:schemeClr val="tx1">
                  <a:lumMod val="65000"/>
                  <a:lumOff val="35000"/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9296400"/>
            <a:ext cx="77724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tint val="66000"/>
                  <a:satMod val="160000"/>
                </a:schemeClr>
              </a:gs>
              <a:gs pos="50000">
                <a:schemeClr val="tx1">
                  <a:lumMod val="65000"/>
                  <a:lumOff val="35000"/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7772400" cy="1066800"/>
          </a:xfrm>
          <a:prstGeom prst="rect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0" y="9372600"/>
            <a:ext cx="7772400" cy="685800"/>
          </a:xfrm>
          <a:prstGeom prst="rect">
            <a:avLst/>
          </a:prstGeom>
          <a:gradFill flip="none" rotWithShape="1">
            <a:gsLst>
              <a:gs pos="0">
                <a:srgbClr val="008080">
                  <a:shade val="30000"/>
                  <a:satMod val="115000"/>
                </a:srgbClr>
              </a:gs>
              <a:gs pos="50000">
                <a:srgbClr val="008080">
                  <a:shade val="67500"/>
                  <a:satMod val="115000"/>
                </a:srgbClr>
              </a:gs>
              <a:gs pos="100000">
                <a:srgbClr val="00808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0" y="152400"/>
            <a:ext cx="7772400" cy="9079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United States Marine Corps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Sexual Assault Prevention &amp; Response Program</a:t>
            </a:r>
          </a:p>
        </p:txBody>
      </p:sp>
      <p:pic>
        <p:nvPicPr>
          <p:cNvPr id="25" name="Picture 9" descr="USMCSeal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6263" y="134938"/>
            <a:ext cx="533400" cy="517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Picture 9" descr="USMCSeal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94488" y="134938"/>
            <a:ext cx="533400" cy="517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0" y="9372600"/>
            <a:ext cx="7772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DoD Safe Helpline: 1-877-995-5247</a:t>
            </a:r>
            <a:endParaRPr lang="en-US" sz="3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iming>
    <p:tnLst>
      <p:par>
        <p:cTn id="1" dur="indefinite" restart="never" nodeType="tmRoot"/>
      </p:par>
    </p:tnLst>
  </p:timing>
  <p:txStyles>
    <p:titleStyle>
      <a:lvl1pPr algn="ctr" defTabSz="1017588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758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758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758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758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1758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1758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1758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1758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1000" indent="-381000" algn="l" defTabSz="10175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75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75" indent="-254000" algn="l" defTabSz="10175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63" indent="-254000" algn="l" defTabSz="10175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0" indent="-254000" algn="l" defTabSz="101758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3" b="1433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-228600" y="5417403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Sara T. Guerra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Office Phone: 928-269-2994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Office Location Bldg. 598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5323582"/>
            <a:ext cx="327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Jennifer Alderette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Office Phone: 928-269-7895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Office Location Bldg. 598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295269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MCAS Yuma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0" y="38862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928-941-3601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Placeholder 1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5" b="1315"/>
          <a:stretch>
            <a:fillRect/>
          </a:stretch>
        </p:blipFill>
        <p:spPr bwMode="auto">
          <a:noFill/>
          <a:ln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457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tallation SARC Post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49746A538749429361F73F0D44CA7A" ma:contentTypeVersion="9" ma:contentTypeDescription="Create a new document." ma:contentTypeScope="" ma:versionID="a5485552cd3bfdb32d79667e694da0d4">
  <xsd:schema xmlns:xsd="http://www.w3.org/2001/XMLSchema" xmlns:xs="http://www.w3.org/2001/XMLSchema" xmlns:p="http://schemas.microsoft.com/office/2006/metadata/properties" xmlns:ns2="20bdc9ac-5f23-4f50-a237-94a924036358" xmlns:ns3="bf87e852-2a8d-40c5-85cc-cc0127d5a5d8" xmlns:ns4="http://schemas.microsoft.com/sharepoint/v4" targetNamespace="http://schemas.microsoft.com/office/2006/metadata/properties" ma:root="true" ma:fieldsID="773de89c265a26ab93a885056d0dbd80" ns2:_="" ns3:_="" ns4:_="">
    <xsd:import namespace="20bdc9ac-5f23-4f50-a237-94a924036358"/>
    <xsd:import namespace="bf87e852-2a8d-40c5-85cc-cc0127d5a5d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Topic_x003a_" minOccurs="0"/>
                <xsd:element ref="ns2:Subtopic" minOccurs="0"/>
                <xsd:element ref="ns2:Page_x0020_Association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bdc9ac-5f23-4f50-a237-94a924036358" elementFormDefault="qualified">
    <xsd:import namespace="http://schemas.microsoft.com/office/2006/documentManagement/types"/>
    <xsd:import namespace="http://schemas.microsoft.com/office/infopath/2007/PartnerControls"/>
    <xsd:element name="Category" ma:index="1" nillable="true" ma:displayName="Category" ma:internalName="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Policy and Procedure"/>
                    <xsd:enumeration value="HQMC SAPR"/>
                    <xsd:enumeration value="D-SAACP"/>
                    <xsd:enumeration value="DSAID and Data"/>
                    <xsd:enumeration value="Training"/>
                    <xsd:enumeration value="Installations"/>
                    <xsd:enumeration value="Quality Assurance"/>
                    <xsd:enumeration value="SAPR VA Materials"/>
                    <xsd:enumeration value="Training Materials"/>
                    <xsd:enumeration value="Responsibilities"/>
                    <xsd:enumeration value="Toolkit - Quick Reference"/>
                    <xsd:enumeration value="Toolkit - Everything SARC/VA"/>
                    <xsd:enumeration value="Toolkit - Victim Care"/>
                    <xsd:enumeration value="Toolkit - Policies"/>
                    <xsd:enumeration value="Toolkit - Learning Tools"/>
                  </xsd:restriction>
                </xsd:simpleType>
              </xsd:element>
            </xsd:sequence>
          </xsd:extension>
        </xsd:complexContent>
      </xsd:complexType>
    </xsd:element>
    <xsd:element name="Topic_x003a_" ma:index="2" nillable="true" ma:displayName="Topic" ma:internalName="Topic_x003a_">
      <xsd:simpleType>
        <xsd:restriction base="dms:Text">
          <xsd:maxLength value="255"/>
        </xsd:restriction>
      </xsd:simpleType>
    </xsd:element>
    <xsd:element name="Subtopic" ma:index="3" nillable="true" ma:displayName="Subtopic" ma:internalName="Subtopic">
      <xsd:simpleType>
        <xsd:restriction base="dms:Text">
          <xsd:maxLength value="255"/>
        </xsd:restriction>
      </xsd:simpleType>
    </xsd:element>
    <xsd:element name="Page_x0020_Association" ma:index="4" nillable="true" ma:displayName="Page Association" ma:internalName="Page_x0020_Associat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VA"/>
                    <xsd:enumeration value="SARC"/>
                    <xsd:enumeration value="MARFOR"/>
                    <xsd:enumeration value="Toolkit - Command"/>
                    <xsd:enumeration value="Toolkit - FGO"/>
                    <xsd:enumeration value="Toolkit - CGO"/>
                    <xsd:enumeration value="Toolkit - SNCO"/>
                    <xsd:enumeration value="Toolkit - NCO"/>
                    <xsd:enumeration value="Toolkit - Junior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87e852-2a8d-40c5-85cc-cc0127d5a5d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1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5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f87e852-2a8d-40c5-85cc-cc0127d5a5d8">MFDIV-2064824359-365</_dlc_DocId>
    <_dlc_DocIdUrl xmlns="bf87e852-2a8d-40c5-85cc-cc0127d5a5d8">
      <Url>https://hqmcportal.hqi.usmc.mil/sites/family/mfb/SAPR/_layouts/DocIdRedir.aspx?ID=MFDIV-2064824359-365</Url>
      <Description>MFDIV-2064824359-365</Description>
    </_dlc_DocIdUrl>
    <IconOverlay xmlns="http://schemas.microsoft.com/sharepoint/v4" xsi:nil="true"/>
    <Subtopic xmlns="20bdc9ac-5f23-4f50-a237-94a924036358">SARCs</Subtopic>
    <Category xmlns="20bdc9ac-5f23-4f50-a237-94a924036358">
      <Value>Training</Value>
    </Category>
    <Topic_x003a_ xmlns="20bdc9ac-5f23-4f50-a237-94a924036358">SAPR POSTERS</Topic_x003a_>
    <Page_x0020_Association xmlns="20bdc9ac-5f23-4f50-a237-94a924036358">
      <Value>SARC</Value>
      <Value>MARFOR</Value>
    </Page_x0020_Association>
  </documentManagement>
</p:properties>
</file>

<file path=customXml/itemProps1.xml><?xml version="1.0" encoding="utf-8"?>
<ds:datastoreItem xmlns:ds="http://schemas.openxmlformats.org/officeDocument/2006/customXml" ds:itemID="{A37C2DF0-EE16-4B6A-B0E9-03D92BFE4CF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786D2D8-42E8-44B9-BC34-90DFB29032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74D38F-0ADD-4127-B4F8-03E10DCBC9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bdc9ac-5f23-4f50-a237-94a924036358"/>
    <ds:schemaRef ds:uri="bf87e852-2a8d-40c5-85cc-cc0127d5a5d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F85B7AE-09B3-4A86-B063-E595C4E31592}">
  <ds:schemaRefs>
    <ds:schemaRef ds:uri="http://schemas.microsoft.com/sharepoint/v4"/>
    <ds:schemaRef ds:uri="http://purl.org/dc/terms/"/>
    <ds:schemaRef ds:uri="http://schemas.openxmlformats.org/package/2006/metadata/core-properties"/>
    <ds:schemaRef ds:uri="bf87e852-2a8d-40c5-85cc-cc0127d5a5d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0bdc9ac-5f23-4f50-a237-94a92403635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03. Installation SARC Posters_revDec17</Template>
  <TotalTime>1457</TotalTime>
  <Words>27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Installation SARC Posters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 CIV Ganella</dc:creator>
  <cp:lastModifiedBy>Alderette CIV Jennifer J</cp:lastModifiedBy>
  <cp:revision>18</cp:revision>
  <dcterms:created xsi:type="dcterms:W3CDTF">2017-12-21T17:18:06Z</dcterms:created>
  <dcterms:modified xsi:type="dcterms:W3CDTF">2020-06-10T22:33:39Z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0x010100B349746A538749429361F73F0D44CA7A</vt:lpwstr>
  </property>
  <property fmtid="{D5CDD505-2E9C-101B-9397-08002B2CF9AE}" pid="3" name="_dlc_DocIdItemGuid">
    <vt:lpwstr>d5688133-2bf9-4d31-b659-7d0cf3d54493</vt:lpwstr>
  </property>
  <property fmtid="{D5CDD505-2E9C-101B-9397-08002B2CF9AE}" pid="4" name="Order">
    <vt:r8>24100</vt:r8>
  </property>
  <property fmtid="{D5CDD505-2E9C-101B-9397-08002B2CF9AE}" pid="5" name="Category">
    <vt:lpwstr>Training</vt:lpwstr>
  </property>
  <property fmtid="{D5CDD505-2E9C-101B-9397-08002B2CF9AE}" pid="6" name="Page Association">
    <vt:lpwstr>;#SARC;#MARFOR;#</vt:lpwstr>
  </property>
  <property fmtid="{D5CDD505-2E9C-101B-9397-08002B2CF9AE}" pid="7" name="Subtopic">
    <vt:lpwstr>SARCs</vt:lpwstr>
  </property>
  <property fmtid="{D5CDD505-2E9C-101B-9397-08002B2CF9AE}" pid="8" name="Topic:">
    <vt:lpwstr>SAPR POSTERS</vt:lpwstr>
  </property>
</Properties>
</file>